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8" r:id="rId3"/>
    <p:sldId id="257" r:id="rId4"/>
    <p:sldId id="276" r:id="rId5"/>
    <p:sldId id="274" r:id="rId6"/>
    <p:sldId id="275" r:id="rId7"/>
    <p:sldId id="277" r:id="rId8"/>
    <p:sldId id="278" r:id="rId9"/>
    <p:sldId id="259" r:id="rId10"/>
    <p:sldId id="279" r:id="rId11"/>
    <p:sldId id="258" r:id="rId12"/>
    <p:sldId id="281" r:id="rId13"/>
    <p:sldId id="280" r:id="rId14"/>
    <p:sldId id="329" r:id="rId15"/>
    <p:sldId id="282" r:id="rId16"/>
    <p:sldId id="330" r:id="rId17"/>
    <p:sldId id="283" r:id="rId18"/>
    <p:sldId id="331" r:id="rId19"/>
    <p:sldId id="284" r:id="rId20"/>
    <p:sldId id="285" r:id="rId21"/>
    <p:sldId id="332" r:id="rId22"/>
    <p:sldId id="286" r:id="rId23"/>
    <p:sldId id="287" r:id="rId24"/>
    <p:sldId id="288" r:id="rId25"/>
    <p:sldId id="333" r:id="rId26"/>
    <p:sldId id="289" r:id="rId27"/>
    <p:sldId id="264" r:id="rId28"/>
    <p:sldId id="293" r:id="rId29"/>
    <p:sldId id="290" r:id="rId30"/>
    <p:sldId id="291" r:id="rId31"/>
    <p:sldId id="292" r:id="rId32"/>
    <p:sldId id="294" r:id="rId33"/>
    <p:sldId id="295" r:id="rId34"/>
    <p:sldId id="296" r:id="rId35"/>
    <p:sldId id="334" r:id="rId36"/>
    <p:sldId id="297" r:id="rId37"/>
    <p:sldId id="298" r:id="rId38"/>
    <p:sldId id="299" r:id="rId39"/>
    <p:sldId id="302" r:id="rId40"/>
    <p:sldId id="300" r:id="rId41"/>
    <p:sldId id="301" r:id="rId42"/>
    <p:sldId id="335" r:id="rId43"/>
    <p:sldId id="303" r:id="rId44"/>
    <p:sldId id="336" r:id="rId45"/>
    <p:sldId id="304" r:id="rId46"/>
    <p:sldId id="305" r:id="rId47"/>
    <p:sldId id="308" r:id="rId48"/>
    <p:sldId id="309" r:id="rId49"/>
    <p:sldId id="310" r:id="rId50"/>
    <p:sldId id="311" r:id="rId51"/>
    <p:sldId id="306" r:id="rId52"/>
    <p:sldId id="307" r:id="rId53"/>
    <p:sldId id="312" r:id="rId54"/>
    <p:sldId id="314" r:id="rId55"/>
    <p:sldId id="315" r:id="rId56"/>
    <p:sldId id="337" r:id="rId57"/>
    <p:sldId id="318" r:id="rId58"/>
    <p:sldId id="339" r:id="rId59"/>
    <p:sldId id="340" r:id="rId60"/>
    <p:sldId id="319" r:id="rId61"/>
    <p:sldId id="316" r:id="rId62"/>
    <p:sldId id="317" r:id="rId63"/>
    <p:sldId id="320" r:id="rId64"/>
    <p:sldId id="321" r:id="rId65"/>
    <p:sldId id="322" r:id="rId66"/>
    <p:sldId id="323" r:id="rId67"/>
    <p:sldId id="338" r:id="rId68"/>
    <p:sldId id="324" r:id="rId69"/>
    <p:sldId id="325" r:id="rId70"/>
    <p:sldId id="326" r:id="rId71"/>
    <p:sldId id="327" r:id="rId72"/>
    <p:sldId id="344" r:id="rId73"/>
    <p:sldId id="341" r:id="rId74"/>
    <p:sldId id="342" r:id="rId75"/>
    <p:sldId id="343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0" autoAdjust="0"/>
    <p:restoredTop sz="94660"/>
  </p:normalViewPr>
  <p:slideViewPr>
    <p:cSldViewPr>
      <p:cViewPr>
        <p:scale>
          <a:sx n="59" d="100"/>
          <a:sy n="59" d="100"/>
        </p:scale>
        <p:origin x="-162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95F72E-F4E8-4BE0-9C36-5349F6DB848D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15F551-2972-4148-9595-08E54AE588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458200" cy="122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NON-ATHEROSCLEROTIC CAUSES OF CAD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4724400"/>
            <a:ext cx="3276600" cy="1066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Dr Ajay Nair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Senior Resident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Department of Cardiology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Calicut Medical College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mechanism of ischemia, infarction, and or sudden death:</a:t>
            </a:r>
          </a:p>
          <a:p>
            <a:pPr>
              <a:buNone/>
            </a:pPr>
            <a:r>
              <a:rPr lang="en-US" sz="2800" dirty="0" smtClean="0"/>
              <a:t>    Abnormal slit like coronary </a:t>
            </a:r>
            <a:r>
              <a:rPr lang="en-US" sz="2800" dirty="0" err="1" smtClean="0"/>
              <a:t>ostium</a:t>
            </a:r>
            <a:r>
              <a:rPr lang="en-US" sz="2800" dirty="0" smtClean="0"/>
              <a:t> of the anomalous vessel. ( Due to acute angle of take off)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00400"/>
            <a:ext cx="7391400" cy="336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 flipV="1">
            <a:off x="2667000" y="6629400"/>
            <a:ext cx="685800" cy="76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6553200"/>
            <a:ext cx="533400" cy="76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08" y="914400"/>
            <a:ext cx="9079292" cy="41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mechanical compression of the anomalous coronary artery between the Great vessels is not the mechanism of ischemia.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( Hurst’s )</a:t>
            </a:r>
          </a:p>
          <a:p>
            <a:pPr>
              <a:buNone/>
            </a:pPr>
            <a:r>
              <a:rPr lang="en-US" dirty="0" smtClean="0"/>
              <a:t>                                  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0"/>
            <a:ext cx="8202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Braunwald’s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                          Mechanism of SCD: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-Slit like </a:t>
            </a:r>
            <a:r>
              <a:rPr lang="en-US" sz="2400" dirty="0" err="1" smtClean="0"/>
              <a:t>ostium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                  -A bend with acute angle take off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-Mechanical compression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CABG</a:t>
            </a:r>
          </a:p>
          <a:p>
            <a:endParaRPr lang="en-US" dirty="0" smtClean="0"/>
          </a:p>
          <a:p>
            <a:r>
              <a:rPr lang="en-US" dirty="0" smtClean="0"/>
              <a:t>Coronary </a:t>
            </a:r>
            <a:r>
              <a:rPr lang="en-US" dirty="0" err="1" smtClean="0"/>
              <a:t>Stenting</a:t>
            </a:r>
            <a:r>
              <a:rPr lang="en-US" dirty="0" smtClean="0"/>
              <a:t>: Acceptable medium term success.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coronary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in the absence of other anomalies of the heart</a:t>
            </a:r>
          </a:p>
          <a:p>
            <a:endParaRPr lang="en-US" dirty="0" smtClean="0"/>
          </a:p>
          <a:p>
            <a:r>
              <a:rPr lang="en-US" dirty="0" smtClean="0"/>
              <a:t>One or more branches of the single artery may cross the base of the heart in previously mentioned fashion with </a:t>
            </a:r>
            <a:r>
              <a:rPr lang="en-US" u="sng" dirty="0" smtClean="0"/>
              <a:t>risk of ischemia due to acute </a:t>
            </a:r>
            <a:r>
              <a:rPr lang="en-US" u="sng" dirty="0" err="1" smtClean="0"/>
              <a:t>angulation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emya\Desktop\Z\255v63n04-13149977fi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99624"/>
            <a:ext cx="5791200" cy="5733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take off coronary </a:t>
            </a:r>
            <a:r>
              <a:rPr lang="en-US" dirty="0" err="1" smtClean="0"/>
              <a:t>ostia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coronary </a:t>
            </a:r>
            <a:r>
              <a:rPr lang="en-US" dirty="0" err="1" smtClean="0"/>
              <a:t>ostia</a:t>
            </a:r>
            <a:r>
              <a:rPr lang="en-US" dirty="0" smtClean="0"/>
              <a:t>- Within the sinus of </a:t>
            </a:r>
            <a:r>
              <a:rPr lang="en-US" dirty="0" err="1" smtClean="0"/>
              <a:t>valsalva</a:t>
            </a:r>
            <a:endParaRPr lang="en-US" dirty="0" smtClean="0"/>
          </a:p>
          <a:p>
            <a:r>
              <a:rPr lang="en-US" dirty="0" smtClean="0"/>
              <a:t>“High takeoff” coronary </a:t>
            </a:r>
            <a:r>
              <a:rPr lang="en-US" dirty="0" err="1" smtClean="0"/>
              <a:t>ostia</a:t>
            </a:r>
            <a:r>
              <a:rPr lang="en-US" dirty="0" smtClean="0"/>
              <a:t>: In the tubular portion of aorta.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86200"/>
            <a:ext cx="339958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 Significance</a:t>
            </a:r>
          </a:p>
          <a:p>
            <a:r>
              <a:rPr lang="en-US" dirty="0" smtClean="0"/>
              <a:t>Variably classified as benign and dangerous in different series.</a:t>
            </a:r>
          </a:p>
          <a:p>
            <a:r>
              <a:rPr lang="en-US" dirty="0" smtClean="0"/>
              <a:t>Often associated with other coronary anomalies like origin from the opposite coronary sinus.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Ostial</a:t>
            </a:r>
            <a:r>
              <a:rPr lang="en-US" dirty="0" smtClean="0"/>
              <a:t> fibrous ridges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1940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4% to 7% of all patients with acute MI and nearly four times this percentage of patients younger than 35  do not have atherosclerotic CAD on CAG or Necropsy.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135563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u="sng" dirty="0" smtClean="0"/>
              <a:t>Non-atherosclerotic causes of coronary </a:t>
            </a:r>
            <a:r>
              <a:rPr lang="en-US" sz="3400" b="1" u="sng" dirty="0" err="1" smtClean="0"/>
              <a:t>ostial</a:t>
            </a:r>
            <a:r>
              <a:rPr lang="en-US" sz="3400" b="1" u="sng" dirty="0" smtClean="0"/>
              <a:t> narrowing include: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Syphilis 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Takayasu</a:t>
            </a:r>
            <a:r>
              <a:rPr lang="en-US" dirty="0" smtClean="0"/>
              <a:t> disease 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Fibrobromuscular</a:t>
            </a:r>
            <a:r>
              <a:rPr lang="en-US" dirty="0" smtClean="0"/>
              <a:t> hyperplasia (Drug induced)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Aortic valve surgery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Protruding masses:-</a:t>
            </a:r>
            <a:r>
              <a:rPr lang="en-US" dirty="0" err="1" smtClean="0"/>
              <a:t>Calcific</a:t>
            </a:r>
            <a:r>
              <a:rPr lang="en-US" dirty="0" smtClean="0"/>
              <a:t> Nodules</a:t>
            </a:r>
          </a:p>
          <a:p>
            <a:pPr>
              <a:buNone/>
            </a:pPr>
            <a:r>
              <a:rPr lang="en-US" dirty="0" smtClean="0"/>
              <a:t>                                      -</a:t>
            </a:r>
            <a:r>
              <a:rPr lang="en-US" dirty="0" err="1" smtClean="0"/>
              <a:t>Supravalvular</a:t>
            </a:r>
            <a:r>
              <a:rPr lang="en-US" dirty="0" smtClean="0"/>
              <a:t> AS</a:t>
            </a:r>
          </a:p>
          <a:p>
            <a:pPr>
              <a:buNone/>
            </a:pPr>
            <a:r>
              <a:rPr lang="en-US" dirty="0" smtClean="0"/>
              <a:t>                                      -Aortic Dissection</a:t>
            </a:r>
          </a:p>
          <a:p>
            <a:pPr>
              <a:buNone/>
            </a:pPr>
            <a:r>
              <a:rPr lang="en-US" dirty="0" smtClean="0"/>
              <a:t>                                      -Adhesion of </a:t>
            </a:r>
            <a:r>
              <a:rPr lang="en-US" dirty="0" err="1" smtClean="0"/>
              <a:t>Ao</a:t>
            </a:r>
            <a:r>
              <a:rPr lang="en-US" dirty="0" smtClean="0"/>
              <a:t> cusp to sinus</a:t>
            </a:r>
          </a:p>
          <a:p>
            <a:pPr>
              <a:buNone/>
            </a:pPr>
            <a:r>
              <a:rPr lang="en-US" dirty="0" smtClean="0"/>
              <a:t>                                      -Embolism</a:t>
            </a:r>
          </a:p>
          <a:p>
            <a:pPr>
              <a:buNone/>
            </a:pPr>
            <a:r>
              <a:rPr lang="en-US" dirty="0" smtClean="0"/>
              <a:t>                                      -</a:t>
            </a:r>
            <a:r>
              <a:rPr lang="en-US" dirty="0" err="1" smtClean="0"/>
              <a:t>Fibroelastosis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Rarer associations of congenital coronary </a:t>
            </a:r>
            <a:r>
              <a:rPr lang="en-US" sz="2800" dirty="0" err="1" smtClean="0"/>
              <a:t>stenosis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Homocystinuria</a:t>
            </a:r>
            <a:endParaRPr lang="en-US" dirty="0" smtClean="0"/>
          </a:p>
          <a:p>
            <a:r>
              <a:rPr lang="en-US" dirty="0" smtClean="0"/>
              <a:t>Friedrich’s Ataxia</a:t>
            </a:r>
          </a:p>
          <a:p>
            <a:r>
              <a:rPr lang="en-US" dirty="0" smtClean="0"/>
              <a:t>Hurler Syndrome</a:t>
            </a:r>
          </a:p>
          <a:p>
            <a:r>
              <a:rPr lang="en-US" dirty="0" smtClean="0"/>
              <a:t>Rubella Syndrome</a:t>
            </a:r>
          </a:p>
          <a:p>
            <a:r>
              <a:rPr lang="en-US" dirty="0" err="1" smtClean="0"/>
              <a:t>Progeria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Anomalous origin of coronary artery from Pulmonary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Myocardial ischemia and infarction in infants</a:t>
            </a:r>
          </a:p>
          <a:p>
            <a:r>
              <a:rPr lang="en-US" sz="2800" dirty="0" smtClean="0"/>
              <a:t>&gt; 90% - LMCA is the anomalous artery</a:t>
            </a:r>
          </a:p>
          <a:p>
            <a:r>
              <a:rPr lang="en-US" sz="2800" dirty="0" smtClean="0"/>
              <a:t>95% untreated patients die within the first year</a:t>
            </a:r>
          </a:p>
          <a:p>
            <a:endParaRPr lang="en-US" sz="2800" dirty="0" smtClean="0"/>
          </a:p>
          <a:p>
            <a:r>
              <a:rPr lang="en-US" sz="2800" dirty="0" smtClean="0"/>
              <a:t>Asymptomatic older patients can present with:-          -          -         -An abnormal ECG      </a:t>
            </a:r>
          </a:p>
          <a:p>
            <a:pPr>
              <a:buNone/>
            </a:pPr>
            <a:r>
              <a:rPr lang="en-US" sz="2800" dirty="0" smtClean="0"/>
              <a:t>             - A systolic murmur</a:t>
            </a:r>
          </a:p>
          <a:p>
            <a:pPr>
              <a:buNone/>
            </a:pPr>
            <a:r>
              <a:rPr lang="en-US" sz="2800" dirty="0" smtClean="0"/>
              <a:t>             - Sudden death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029200" y="40386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4038600"/>
            <a:ext cx="29718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Papillary  muscle  </a:t>
            </a:r>
            <a:r>
              <a:rPr lang="en-US" sz="2000" dirty="0" err="1" smtClean="0">
                <a:solidFill>
                  <a:srgbClr val="FF0000"/>
                </a:solidFill>
              </a:rPr>
              <a:t>dysfn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Myocardial wall damage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7760" y="1554163"/>
            <a:ext cx="862088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Myocardial Bridges (“Tunneled” </a:t>
            </a:r>
            <a:r>
              <a:rPr lang="en-US" dirty="0" err="1" smtClean="0"/>
              <a:t>Epicardial</a:t>
            </a:r>
            <a:r>
              <a:rPr lang="en-US" dirty="0" smtClean="0"/>
              <a:t> Coronary Artery)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5099" y="1554163"/>
            <a:ext cx="81062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Incidence- 5 to 12%</a:t>
            </a:r>
          </a:p>
          <a:p>
            <a:r>
              <a:rPr lang="en-US" dirty="0" smtClean="0"/>
              <a:t>Usually confined to LAD territory</a:t>
            </a:r>
          </a:p>
          <a:p>
            <a:r>
              <a:rPr lang="en-US" dirty="0" smtClean="0"/>
              <a:t>Mostly </a:t>
            </a:r>
            <a:r>
              <a:rPr lang="en-US" dirty="0" err="1" smtClean="0"/>
              <a:t>hemodynamically</a:t>
            </a:r>
            <a:r>
              <a:rPr lang="en-US" dirty="0" smtClean="0"/>
              <a:t> insignificant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determining risk of ischemia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4309" y="1554163"/>
            <a:ext cx="67277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65702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CCB                       - Control tachycardia</a:t>
            </a:r>
          </a:p>
          <a:p>
            <a:pPr>
              <a:buNone/>
            </a:pPr>
            <a:r>
              <a:rPr lang="en-US" dirty="0" smtClean="0"/>
              <a:t>    Beta-Blockers      - Anti spasmodic effect</a:t>
            </a:r>
          </a:p>
          <a:p>
            <a:endParaRPr lang="en-US" dirty="0" smtClean="0"/>
          </a:p>
          <a:p>
            <a:r>
              <a:rPr lang="en-US" dirty="0" smtClean="0"/>
              <a:t>Avoid Nitrates</a:t>
            </a:r>
          </a:p>
          <a:p>
            <a:endParaRPr lang="en-US" dirty="0" smtClean="0"/>
          </a:p>
          <a:p>
            <a:r>
              <a:rPr lang="en-US" dirty="0" smtClean="0"/>
              <a:t>Surgery- Supra arterial </a:t>
            </a:r>
            <a:r>
              <a:rPr lang="en-US" dirty="0" err="1" smtClean="0"/>
              <a:t>myotomy</a:t>
            </a:r>
            <a:r>
              <a:rPr lang="en-US" dirty="0" smtClean="0"/>
              <a:t>      Mixed</a:t>
            </a:r>
          </a:p>
          <a:p>
            <a:r>
              <a:rPr lang="en-US" dirty="0" err="1" smtClean="0"/>
              <a:t>Stenting</a:t>
            </a:r>
            <a:r>
              <a:rPr lang="en-US" dirty="0" smtClean="0"/>
              <a:t>                                              Results                                             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276600" y="1676400"/>
            <a:ext cx="2286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400800" y="4419600"/>
            <a:ext cx="2286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400800" y="4343400"/>
            <a:ext cx="3048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Artery Fistula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Abnormal communication between a coronary artery and a –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Cardiac chamber ( Mostly RA and RV)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Major vessel (vena cava, </a:t>
            </a:r>
          </a:p>
          <a:p>
            <a:pPr>
              <a:buClrTx/>
              <a:buNone/>
            </a:pPr>
            <a:r>
              <a:rPr lang="en-US" dirty="0" smtClean="0"/>
              <a:t>    sub-pulmonary veins, pulmonary artery)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/>
              <a:t>Other vascular structures ( </a:t>
            </a:r>
            <a:r>
              <a:rPr lang="en-US" dirty="0" err="1" smtClean="0"/>
              <a:t>Mediastinal</a:t>
            </a:r>
            <a:r>
              <a:rPr lang="en-US" dirty="0" smtClean="0"/>
              <a:t> vessels, Coronary sinus)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315199" cy="626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086600" y="4038600"/>
            <a:ext cx="205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Cong. Anomalies</a:t>
            </a:r>
          </a:p>
          <a:p>
            <a:pPr algn="ctr"/>
            <a:r>
              <a:rPr lang="en-US" dirty="0" err="1" smtClean="0"/>
              <a:t>Spont</a:t>
            </a:r>
            <a:r>
              <a:rPr lang="en-US" dirty="0" smtClean="0"/>
              <a:t>. </a:t>
            </a:r>
            <a:r>
              <a:rPr lang="en-US" dirty="0" err="1" smtClean="0"/>
              <a:t>Recanalizn</a:t>
            </a:r>
            <a:endParaRPr lang="en-US" dirty="0" smtClean="0"/>
          </a:p>
          <a:p>
            <a:pPr algn="ctr"/>
            <a:r>
              <a:rPr lang="en-US" dirty="0" smtClean="0"/>
              <a:t>Supply-demand mismatch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Prevalence- 0.1%</a:t>
            </a:r>
          </a:p>
          <a:p>
            <a:r>
              <a:rPr lang="en-US" dirty="0" smtClean="0"/>
              <a:t>Most important </a:t>
            </a:r>
            <a:r>
              <a:rPr lang="en-US" dirty="0" err="1" smtClean="0"/>
              <a:t>hemodynamically</a:t>
            </a:r>
            <a:r>
              <a:rPr lang="en-US" dirty="0" smtClean="0"/>
              <a:t> significant coronary artery anomaly.</a:t>
            </a:r>
          </a:p>
          <a:p>
            <a:r>
              <a:rPr lang="en-US" dirty="0" smtClean="0"/>
              <a:t>RCA&gt;LCA</a:t>
            </a:r>
          </a:p>
          <a:p>
            <a:endParaRPr lang="en-US" dirty="0" smtClean="0"/>
          </a:p>
          <a:p>
            <a:r>
              <a:rPr lang="en-US" dirty="0" smtClean="0"/>
              <a:t>Presentation:-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Incidental finding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Continuous murmur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Angina/Acute MI/SCD/Coronary Steal/CCF/Stroke/ I.E / Arrhythmias/Coronary Aneurysms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Surgery</a:t>
            </a:r>
          </a:p>
          <a:p>
            <a:pPr>
              <a:buNone/>
            </a:pPr>
            <a:r>
              <a:rPr lang="en-US" dirty="0" err="1" smtClean="0"/>
              <a:t>Transcatheter</a:t>
            </a:r>
            <a:r>
              <a:rPr lang="en-US" dirty="0" smtClean="0"/>
              <a:t> </a:t>
            </a:r>
            <a:r>
              <a:rPr lang="en-US" dirty="0" err="1" smtClean="0"/>
              <a:t>embolization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Aneurysm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Cong. Aneurysms- Most common in RCA</a:t>
            </a:r>
          </a:p>
          <a:p>
            <a:pPr>
              <a:buNone/>
            </a:pPr>
            <a:r>
              <a:rPr lang="en-US" dirty="0" smtClean="0"/>
              <a:t>                                  -  Least common in LMCA</a:t>
            </a:r>
          </a:p>
          <a:p>
            <a:endParaRPr lang="en-US" dirty="0" smtClean="0"/>
          </a:p>
          <a:p>
            <a:r>
              <a:rPr lang="en-US" dirty="0" smtClean="0"/>
              <a:t>Abnormal flow patterns result in:-  </a:t>
            </a:r>
          </a:p>
          <a:p>
            <a:pPr>
              <a:buNone/>
            </a:pPr>
            <a:r>
              <a:rPr lang="en-US" dirty="0" smtClean="0"/>
              <a:t>                                    Thrombus formation</a:t>
            </a:r>
          </a:p>
          <a:p>
            <a:pPr>
              <a:buNone/>
            </a:pPr>
            <a:r>
              <a:rPr lang="en-US" dirty="0" smtClean="0"/>
              <a:t>                                    Subsequent vessel occlusion</a:t>
            </a:r>
          </a:p>
          <a:p>
            <a:pPr>
              <a:buNone/>
            </a:pPr>
            <a:r>
              <a:rPr lang="en-US" dirty="0" smtClean="0"/>
              <a:t>                                    Distal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MI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Coronary aneurysms can be:</a:t>
            </a:r>
          </a:p>
          <a:p>
            <a:endParaRPr lang="en-US" dirty="0" smtClean="0"/>
          </a:p>
          <a:p>
            <a:r>
              <a:rPr lang="en-US" dirty="0" smtClean="0"/>
              <a:t>Congenital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sequelae</a:t>
            </a:r>
            <a:r>
              <a:rPr lang="en-US" dirty="0" smtClean="0"/>
              <a:t> to:   -Atherosclerosis</a:t>
            </a:r>
          </a:p>
          <a:p>
            <a:pPr>
              <a:buNone/>
            </a:pPr>
            <a:r>
              <a:rPr lang="en-US" dirty="0" smtClean="0"/>
              <a:t>                               -Trauma</a:t>
            </a:r>
          </a:p>
          <a:p>
            <a:pPr>
              <a:buNone/>
            </a:pPr>
            <a:r>
              <a:rPr lang="en-US" dirty="0" smtClean="0"/>
              <a:t>                               -Angioplasty</a:t>
            </a:r>
          </a:p>
          <a:p>
            <a:pPr>
              <a:buNone/>
            </a:pPr>
            <a:r>
              <a:rPr lang="en-US" dirty="0" smtClean="0"/>
              <a:t>                               -</a:t>
            </a:r>
            <a:r>
              <a:rPr lang="en-US" dirty="0" err="1" smtClean="0"/>
              <a:t>Atherectomy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-Laser procedures</a:t>
            </a:r>
          </a:p>
          <a:p>
            <a:pPr>
              <a:buNone/>
            </a:pPr>
            <a:r>
              <a:rPr lang="en-US" dirty="0" smtClean="0"/>
              <a:t>                               -Arteritis</a:t>
            </a:r>
          </a:p>
          <a:p>
            <a:pPr>
              <a:buNone/>
            </a:pPr>
            <a:r>
              <a:rPr lang="en-US" dirty="0" smtClean="0"/>
              <a:t>                               -Kawasaki disease</a:t>
            </a:r>
          </a:p>
          <a:p>
            <a:pPr>
              <a:buNone/>
            </a:pPr>
            <a:r>
              <a:rPr lang="en-US" dirty="0" smtClean="0"/>
              <a:t>                               -</a:t>
            </a:r>
            <a:r>
              <a:rPr lang="en-US" dirty="0" err="1" smtClean="0"/>
              <a:t>Takayasu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-SLE</a:t>
            </a:r>
          </a:p>
          <a:p>
            <a:pPr>
              <a:buNone/>
            </a:pPr>
            <a:r>
              <a:rPr lang="en-US" dirty="0" smtClean="0"/>
              <a:t>                               -Dissection</a:t>
            </a:r>
          </a:p>
          <a:p>
            <a:pPr>
              <a:buNone/>
            </a:pPr>
            <a:r>
              <a:rPr lang="en-US" dirty="0" smtClean="0"/>
              <a:t>                               -</a:t>
            </a:r>
            <a:r>
              <a:rPr lang="en-US" dirty="0" err="1" smtClean="0"/>
              <a:t>Marfan</a:t>
            </a:r>
            <a:r>
              <a:rPr lang="en-US" dirty="0" smtClean="0"/>
              <a:t> Syndrome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Artery 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Predisposing conditions:</a:t>
            </a:r>
          </a:p>
          <a:p>
            <a:r>
              <a:rPr lang="en-US" dirty="0" smtClean="0"/>
              <a:t>Left sided prosthetic valve</a:t>
            </a:r>
          </a:p>
          <a:p>
            <a:r>
              <a:rPr lang="en-US" dirty="0" smtClean="0"/>
              <a:t>Active I.E</a:t>
            </a:r>
          </a:p>
          <a:p>
            <a:r>
              <a:rPr lang="en-US" dirty="0" smtClean="0"/>
              <a:t>Native left sided valve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smtClean="0"/>
              <a:t>A.F</a:t>
            </a:r>
          </a:p>
          <a:p>
            <a:r>
              <a:rPr lang="en-US" dirty="0" smtClean="0"/>
              <a:t>L.V Aneurysm/Thrombus</a:t>
            </a:r>
          </a:p>
          <a:p>
            <a:r>
              <a:rPr lang="en-US" dirty="0" smtClean="0"/>
              <a:t>DCM</a:t>
            </a:r>
          </a:p>
          <a:p>
            <a:r>
              <a:rPr lang="en-US" dirty="0" smtClean="0"/>
              <a:t>Cardiac tumor</a:t>
            </a:r>
          </a:p>
          <a:p>
            <a:r>
              <a:rPr lang="en-US" dirty="0" smtClean="0"/>
              <a:t>Cardiac catheterization or cardiac surgery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90238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5257800" y="2667000"/>
            <a:ext cx="10668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involves  LAD</a:t>
            </a:r>
          </a:p>
          <a:p>
            <a:r>
              <a:rPr lang="en-US" dirty="0" smtClean="0"/>
              <a:t>Can be the cause for </a:t>
            </a:r>
            <a:r>
              <a:rPr lang="en-US" dirty="0" err="1" smtClean="0"/>
              <a:t>angiographically</a:t>
            </a:r>
            <a:r>
              <a:rPr lang="en-US" dirty="0" smtClean="0"/>
              <a:t> normal coronaries following an acute MI.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ARTERY DISSECTION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or Secondary</a:t>
            </a:r>
          </a:p>
          <a:p>
            <a:endParaRPr lang="en-US" b="1" dirty="0" smtClean="0"/>
          </a:p>
          <a:p>
            <a:r>
              <a:rPr lang="en-US" b="1" dirty="0" smtClean="0"/>
              <a:t>Primary</a:t>
            </a:r>
            <a:r>
              <a:rPr lang="en-US" dirty="0" smtClean="0"/>
              <a:t>: Spontaneous</a:t>
            </a:r>
          </a:p>
          <a:p>
            <a:pPr>
              <a:buNone/>
            </a:pPr>
            <a:r>
              <a:rPr lang="en-US" dirty="0" smtClean="0"/>
              <a:t>                    Iatrogenic or Traumatic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Secondary</a:t>
            </a:r>
            <a:r>
              <a:rPr lang="en-US" dirty="0" smtClean="0"/>
              <a:t>:-More common</a:t>
            </a:r>
          </a:p>
          <a:p>
            <a:pPr>
              <a:buNone/>
            </a:pPr>
            <a:r>
              <a:rPr lang="en-US" dirty="0" smtClean="0"/>
              <a:t>                      -Mostly an extension from aortic root              dissection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35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Spontaneous Coronary Artery dissection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Mostly in post partum women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May be associated with coronary  artery wall                      .   </a:t>
            </a:r>
            <a:r>
              <a:rPr lang="en-US" dirty="0" err="1" smtClean="0"/>
              <a:t>eosinophils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LAD mostly affected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SHT is </a:t>
            </a:r>
            <a:r>
              <a:rPr lang="en-US" sz="3500" b="1" dirty="0" smtClean="0"/>
              <a:t>not</a:t>
            </a:r>
            <a:r>
              <a:rPr lang="en-US" dirty="0" smtClean="0"/>
              <a:t> a major risk factor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</a:t>
            </a:r>
            <a:r>
              <a:rPr lang="en-US" dirty="0" err="1" smtClean="0"/>
              <a:t>Lysyl</a:t>
            </a:r>
            <a:r>
              <a:rPr lang="en-US" dirty="0" smtClean="0"/>
              <a:t> </a:t>
            </a:r>
            <a:r>
              <a:rPr lang="en-US" dirty="0" err="1" smtClean="0"/>
              <a:t>oxidase</a:t>
            </a:r>
            <a:r>
              <a:rPr lang="en-US" dirty="0" smtClean="0"/>
              <a:t> deficiency is a major risk factor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Can result in SCD or Acute MI.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Can become chronic leading on to CCF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781800" cy="580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23" y="762000"/>
            <a:ext cx="913627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Therapeutic dissection:</a:t>
            </a:r>
          </a:p>
          <a:p>
            <a:pPr>
              <a:buNone/>
            </a:pPr>
            <a:r>
              <a:rPr lang="en-US" dirty="0" smtClean="0"/>
              <a:t>    Localized and limited coronary artery dissection is necessary for a </a:t>
            </a:r>
            <a:r>
              <a:rPr lang="en-US" dirty="0" err="1" smtClean="0"/>
              <a:t>succesful</a:t>
            </a:r>
            <a:r>
              <a:rPr lang="en-US" dirty="0" smtClean="0"/>
              <a:t> balloon angioplasty.</a:t>
            </a:r>
          </a:p>
          <a:p>
            <a:endParaRPr lang="en-US" dirty="0" smtClean="0"/>
          </a:p>
          <a:p>
            <a:r>
              <a:rPr lang="en-US" u="sng" dirty="0" smtClean="0"/>
              <a:t>Differentiating from dissection occurring as a complication of angioplasty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1. Short axis image : Dissection involving&gt;50% of coronary media circumference.</a:t>
            </a:r>
          </a:p>
          <a:p>
            <a:pPr>
              <a:buNone/>
            </a:pPr>
            <a:r>
              <a:rPr lang="en-US" dirty="0" smtClean="0"/>
              <a:t>    2. Long axis image: Dissections longer than 1cm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Spiral dissection</a:t>
            </a:r>
            <a:r>
              <a:rPr lang="en-US" dirty="0" smtClean="0"/>
              <a:t>: Most serious dissection injury after angioplasty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Artery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Initially described by </a:t>
            </a:r>
            <a:r>
              <a:rPr lang="en-US" sz="7200" dirty="0" err="1" smtClean="0"/>
              <a:t>Prinzmetal</a:t>
            </a:r>
            <a:r>
              <a:rPr lang="en-US" sz="7200" dirty="0" smtClean="0"/>
              <a:t> et al in 1959</a:t>
            </a:r>
          </a:p>
          <a:p>
            <a:r>
              <a:rPr lang="en-US" sz="7200" dirty="0" smtClean="0"/>
              <a:t>Specific pathogenesis is unknown</a:t>
            </a:r>
          </a:p>
          <a:p>
            <a:endParaRPr lang="en-US" sz="7200" dirty="0" smtClean="0"/>
          </a:p>
          <a:p>
            <a:endParaRPr lang="en-US" sz="7200" dirty="0" smtClean="0"/>
          </a:p>
          <a:p>
            <a:r>
              <a:rPr lang="en-US" sz="7200" dirty="0" smtClean="0"/>
              <a:t>Spasm is not induced by usual factors:</a:t>
            </a:r>
          </a:p>
          <a:p>
            <a:pPr>
              <a:buNone/>
            </a:pPr>
            <a:r>
              <a:rPr lang="en-US" sz="7200" dirty="0" smtClean="0"/>
              <a:t>                         Exercise</a:t>
            </a:r>
          </a:p>
          <a:p>
            <a:pPr>
              <a:buNone/>
            </a:pPr>
            <a:r>
              <a:rPr lang="en-US" sz="7200" dirty="0" smtClean="0"/>
              <a:t>                         Emotional Upset</a:t>
            </a:r>
          </a:p>
          <a:p>
            <a:pPr>
              <a:buNone/>
            </a:pPr>
            <a:r>
              <a:rPr lang="en-US" sz="7200" dirty="0" smtClean="0"/>
              <a:t>                         Cold</a:t>
            </a:r>
          </a:p>
          <a:p>
            <a:pPr>
              <a:buNone/>
            </a:pPr>
            <a:r>
              <a:rPr lang="en-US" sz="7200" dirty="0" smtClean="0"/>
              <a:t>                         Ingestion of meal</a:t>
            </a:r>
          </a:p>
          <a:p>
            <a:endParaRPr lang="en-US" sz="7200" dirty="0" smtClean="0"/>
          </a:p>
          <a:p>
            <a:endParaRPr lang="en-US" sz="7200" dirty="0" smtClean="0"/>
          </a:p>
          <a:p>
            <a:r>
              <a:rPr lang="en-US" sz="7200" dirty="0" smtClean="0"/>
              <a:t>Induced by:</a:t>
            </a:r>
          </a:p>
          <a:p>
            <a:pPr>
              <a:buNone/>
            </a:pPr>
            <a:r>
              <a:rPr lang="en-US" sz="7200" dirty="0" smtClean="0"/>
              <a:t>                         Cigarette Smoking</a:t>
            </a:r>
          </a:p>
          <a:p>
            <a:pPr>
              <a:buNone/>
            </a:pPr>
            <a:r>
              <a:rPr lang="en-US" sz="7200" dirty="0" smtClean="0"/>
              <a:t>                         Cocaine use</a:t>
            </a:r>
          </a:p>
          <a:p>
            <a:pPr>
              <a:buNone/>
            </a:pPr>
            <a:r>
              <a:rPr lang="en-US" sz="7200" dirty="0" smtClean="0"/>
              <a:t>                         Alcohol</a:t>
            </a:r>
          </a:p>
          <a:p>
            <a:pPr>
              <a:buNone/>
            </a:pPr>
            <a:r>
              <a:rPr lang="en-US" sz="7200" dirty="0" smtClean="0"/>
              <a:t>                         Catecholamine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Enhanced </a:t>
            </a:r>
            <a:r>
              <a:rPr lang="en-US" sz="2400" u="sng" dirty="0" smtClean="0"/>
              <a:t>alpha adrenergic tone </a:t>
            </a:r>
            <a:r>
              <a:rPr lang="en-US" sz="2400" dirty="0" smtClean="0"/>
              <a:t>and various </a:t>
            </a:r>
            <a:r>
              <a:rPr lang="en-US" sz="2400" dirty="0" err="1" smtClean="0"/>
              <a:t>vasoactive</a:t>
            </a:r>
            <a:r>
              <a:rPr lang="en-US" sz="2400" dirty="0" smtClean="0"/>
              <a:t> substances such as </a:t>
            </a:r>
            <a:r>
              <a:rPr lang="en-US" sz="2400" u="sng" dirty="0" smtClean="0"/>
              <a:t>Histamine</a:t>
            </a:r>
            <a:r>
              <a:rPr lang="en-US" sz="2400" dirty="0" smtClean="0"/>
              <a:t>, </a:t>
            </a:r>
            <a:r>
              <a:rPr lang="en-US" sz="2400" u="sng" dirty="0" smtClean="0"/>
              <a:t>Catecholamine</a:t>
            </a:r>
            <a:r>
              <a:rPr lang="en-US" sz="2400" dirty="0" smtClean="0"/>
              <a:t>, </a:t>
            </a:r>
            <a:r>
              <a:rPr lang="en-US" sz="2400" u="sng" dirty="0" smtClean="0"/>
              <a:t>Prostaglandins</a:t>
            </a:r>
            <a:r>
              <a:rPr lang="en-US" sz="2400" dirty="0" smtClean="0"/>
              <a:t> and </a:t>
            </a:r>
            <a:r>
              <a:rPr lang="en-US" sz="2400" u="sng" dirty="0" err="1" smtClean="0"/>
              <a:t>Thromboxane</a:t>
            </a:r>
            <a:r>
              <a:rPr lang="en-US" sz="2400" dirty="0" smtClean="0"/>
              <a:t> are possibly involved.</a:t>
            </a:r>
          </a:p>
          <a:p>
            <a:endParaRPr lang="en-US" sz="2400" dirty="0" smtClean="0"/>
          </a:p>
          <a:p>
            <a:r>
              <a:rPr lang="en-US" sz="2400" dirty="0" smtClean="0"/>
              <a:t>ECG changes revert rapidly, spontaneously or with NTG.</a:t>
            </a:r>
          </a:p>
          <a:p>
            <a:endParaRPr lang="en-US" sz="2400" dirty="0" smtClean="0"/>
          </a:p>
          <a:p>
            <a:r>
              <a:rPr lang="en-US" sz="2400" dirty="0" smtClean="0"/>
              <a:t>Spasm may be accompanied by A.V </a:t>
            </a:r>
            <a:r>
              <a:rPr lang="en-US" sz="2400" dirty="0" err="1" smtClean="0"/>
              <a:t>Block,V.T</a:t>
            </a:r>
            <a:r>
              <a:rPr lang="en-US" sz="2400" dirty="0" smtClean="0"/>
              <a:t> or V.F.</a:t>
            </a:r>
          </a:p>
          <a:p>
            <a:endParaRPr lang="en-US" sz="2400" dirty="0" smtClean="0"/>
          </a:p>
          <a:p>
            <a:r>
              <a:rPr lang="en-US" sz="2400" dirty="0" smtClean="0"/>
              <a:t>M.I and death are rare</a:t>
            </a:r>
          </a:p>
          <a:p>
            <a:endParaRPr lang="en-US" sz="2400" dirty="0" smtClean="0"/>
          </a:p>
          <a:p>
            <a:r>
              <a:rPr lang="en-US" sz="2400" dirty="0" smtClean="0"/>
              <a:t>May be superimposed on myocardial bridging.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Histological sections ---luminal concentric plaques that had a </a:t>
            </a:r>
            <a:r>
              <a:rPr lang="en-US" sz="2400" u="sng" dirty="0" smtClean="0"/>
              <a:t>predominance of smooth muscle cells</a:t>
            </a:r>
            <a:r>
              <a:rPr lang="en-US" sz="2400" dirty="0" smtClean="0"/>
              <a:t>. ( In contrast to usual plaques)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Smooth muscle cell hypersensitivity -as a consequence of loss of balance between MLCK and MLCP leading to a predominance of myosin light chain </a:t>
            </a:r>
            <a:r>
              <a:rPr lang="en-US" sz="2400" dirty="0" err="1" smtClean="0"/>
              <a:t>phosphorylation</a:t>
            </a:r>
            <a:r>
              <a:rPr lang="en-US" sz="2400" dirty="0" smtClean="0"/>
              <a:t> and excessive smooth muscle contraction has been noted.</a:t>
            </a:r>
          </a:p>
          <a:p>
            <a:endParaRPr lang="en-US" sz="2400" dirty="0" smtClean="0"/>
          </a:p>
          <a:p>
            <a:r>
              <a:rPr lang="en-US" sz="2400" dirty="0" smtClean="0"/>
              <a:t>Endothelial cell dysfunction postulated as a contributing mechanism.</a:t>
            </a:r>
          </a:p>
          <a:p>
            <a:endParaRPr lang="en-US" sz="2400" dirty="0" smtClean="0"/>
          </a:p>
          <a:p>
            <a:r>
              <a:rPr lang="en-US" sz="2400" dirty="0" smtClean="0"/>
              <a:t>Possibly connected to inflammatory diseases (  elevated CRP, serum </a:t>
            </a:r>
            <a:r>
              <a:rPr lang="en-US" sz="2400" dirty="0" err="1" smtClean="0"/>
              <a:t>eosinophilia</a:t>
            </a:r>
            <a:r>
              <a:rPr lang="en-US" sz="2400" dirty="0" smtClean="0"/>
              <a:t> and </a:t>
            </a:r>
            <a:r>
              <a:rPr lang="en-US" sz="2400" dirty="0" err="1" smtClean="0"/>
              <a:t>monocytosis</a:t>
            </a:r>
            <a:r>
              <a:rPr lang="en-US" sz="2400" dirty="0" smtClean="0"/>
              <a:t> has been noted).</a:t>
            </a:r>
          </a:p>
          <a:p>
            <a:endParaRPr lang="en-US" sz="1800" u="sng" dirty="0" smtClean="0"/>
          </a:p>
          <a:p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1800" u="sng" dirty="0" smtClean="0"/>
              <a:t>    </a:t>
            </a:r>
            <a:endParaRPr lang="en-US" sz="18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Provocative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i.v</a:t>
            </a:r>
            <a:r>
              <a:rPr lang="en-US" dirty="0" smtClean="0"/>
              <a:t> </a:t>
            </a:r>
            <a:r>
              <a:rPr lang="en-US" dirty="0" err="1" smtClean="0"/>
              <a:t>Ergonovine</a:t>
            </a:r>
            <a:endParaRPr lang="en-US" dirty="0" smtClean="0"/>
          </a:p>
          <a:p>
            <a:r>
              <a:rPr lang="en-US" dirty="0" err="1" smtClean="0"/>
              <a:t>i.v</a:t>
            </a:r>
            <a:r>
              <a:rPr lang="en-US" dirty="0" smtClean="0"/>
              <a:t> acetyl </a:t>
            </a:r>
            <a:r>
              <a:rPr lang="en-US" dirty="0" err="1" smtClean="0"/>
              <a:t>choline</a:t>
            </a:r>
            <a:r>
              <a:rPr lang="en-US" dirty="0" smtClean="0"/>
              <a:t>- More sensitive; less specific</a:t>
            </a:r>
          </a:p>
          <a:p>
            <a:r>
              <a:rPr lang="en-US" dirty="0" smtClean="0"/>
              <a:t>Hyperventilation-Less sensitive; More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Newly recognized causes/associations of coronary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General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Allergic angina:   -Histamine induced</a:t>
            </a:r>
          </a:p>
          <a:p>
            <a:pPr>
              <a:buNone/>
            </a:pPr>
            <a:r>
              <a:rPr lang="en-US" dirty="0" smtClean="0"/>
              <a:t>                                  -</a:t>
            </a:r>
            <a:r>
              <a:rPr lang="en-US" dirty="0" err="1" smtClean="0"/>
              <a:t>Kounis</a:t>
            </a:r>
            <a:r>
              <a:rPr lang="en-US" dirty="0" smtClean="0"/>
              <a:t> syndrome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</a:p>
          <a:p>
            <a:r>
              <a:rPr lang="en-US" dirty="0" smtClean="0"/>
              <a:t>Post partum </a:t>
            </a:r>
            <a:r>
              <a:rPr lang="en-US" dirty="0" err="1" smtClean="0"/>
              <a:t>bromocriptine</a:t>
            </a:r>
            <a:r>
              <a:rPr lang="en-US" dirty="0" smtClean="0"/>
              <a:t> use</a:t>
            </a:r>
          </a:p>
          <a:p>
            <a:r>
              <a:rPr lang="en-US" dirty="0" err="1" smtClean="0"/>
              <a:t>Thyrotoxicosis</a:t>
            </a:r>
            <a:endParaRPr lang="en-US" dirty="0" smtClean="0"/>
          </a:p>
          <a:p>
            <a:r>
              <a:rPr lang="en-US" dirty="0" err="1" smtClean="0"/>
              <a:t>Hypercholinergic</a:t>
            </a:r>
            <a:r>
              <a:rPr lang="en-US" dirty="0" smtClean="0"/>
              <a:t> crisis</a:t>
            </a:r>
          </a:p>
          <a:p>
            <a:r>
              <a:rPr lang="en-US" dirty="0" err="1" smtClean="0"/>
              <a:t>Salbutamol</a:t>
            </a:r>
            <a:r>
              <a:rPr lang="en-US" dirty="0" smtClean="0"/>
              <a:t> use</a:t>
            </a:r>
          </a:p>
          <a:p>
            <a:r>
              <a:rPr lang="en-US" dirty="0" err="1" smtClean="0"/>
              <a:t>Ondansetrom</a:t>
            </a:r>
            <a:endParaRPr lang="en-US" dirty="0" smtClean="0"/>
          </a:p>
          <a:p>
            <a:r>
              <a:rPr lang="en-US" dirty="0" err="1" smtClean="0"/>
              <a:t>Sumatriptan</a:t>
            </a:r>
            <a:endParaRPr lang="en-US" dirty="0" smtClean="0"/>
          </a:p>
          <a:p>
            <a:r>
              <a:rPr lang="en-US" dirty="0" err="1" smtClean="0"/>
              <a:t>Dobutamine</a:t>
            </a:r>
            <a:r>
              <a:rPr lang="en-US" dirty="0" smtClean="0"/>
              <a:t> infusion</a:t>
            </a:r>
          </a:p>
          <a:p>
            <a:r>
              <a:rPr lang="en-US" dirty="0" err="1" smtClean="0"/>
              <a:t>Capecitabine</a:t>
            </a:r>
            <a:endParaRPr lang="en-US" dirty="0" smtClean="0"/>
          </a:p>
          <a:p>
            <a:r>
              <a:rPr lang="en-US" dirty="0" smtClean="0"/>
              <a:t>Illicit drugs</a:t>
            </a:r>
          </a:p>
          <a:p>
            <a:r>
              <a:rPr lang="en-US" dirty="0" smtClean="0"/>
              <a:t>Coronary interventional procedures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artery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Blunt/Penetrating trauma</a:t>
            </a:r>
          </a:p>
          <a:p>
            <a:endParaRPr lang="en-US" dirty="0" smtClean="0"/>
          </a:p>
          <a:p>
            <a:r>
              <a:rPr lang="en-US" dirty="0" smtClean="0"/>
              <a:t>Iatrogenic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Catheter or </a:t>
            </a:r>
            <a:r>
              <a:rPr lang="en-US" dirty="0" err="1" smtClean="0"/>
              <a:t>cannula</a:t>
            </a:r>
            <a:r>
              <a:rPr lang="en-US" dirty="0" smtClean="0"/>
              <a:t> injury are more common in normal or near normal arteries as opposed to diseased coronary arteries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Vasculitis</a:t>
            </a:r>
            <a:r>
              <a:rPr lang="en-US" dirty="0" smtClean="0"/>
              <a:t>(Coronary arteritis)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Coronary arteritis may result from:</a:t>
            </a:r>
          </a:p>
          <a:p>
            <a:endParaRPr lang="en-US" dirty="0" smtClean="0"/>
          </a:p>
          <a:p>
            <a:r>
              <a:rPr lang="en-US" dirty="0" smtClean="0"/>
              <a:t>Direct spread from an adjacent organ(involves adventitia first)</a:t>
            </a:r>
          </a:p>
          <a:p>
            <a:r>
              <a:rPr lang="en-US" dirty="0" smtClean="0"/>
              <a:t>Hematogenous spread( Involves intima first)</a:t>
            </a:r>
          </a:p>
          <a:p>
            <a:r>
              <a:rPr lang="en-US" dirty="0" smtClean="0"/>
              <a:t>Unknown route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coronary arteritis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(1) Focal artery necrosis with or without calcification,</a:t>
            </a:r>
          </a:p>
          <a:p>
            <a:pPr>
              <a:buNone/>
            </a:pPr>
            <a:r>
              <a:rPr lang="en-US" sz="2600" dirty="0" smtClean="0"/>
              <a:t>(2) Acute coronary artery thrombosis or </a:t>
            </a:r>
            <a:r>
              <a:rPr lang="en-US" sz="2600" dirty="0" err="1" smtClean="0"/>
              <a:t>recanalized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 thrombus without atherosclerotic plaque</a:t>
            </a:r>
          </a:p>
          <a:p>
            <a:pPr>
              <a:buNone/>
            </a:pPr>
            <a:r>
              <a:rPr lang="en-US" sz="2600" dirty="0" smtClean="0"/>
              <a:t>(3)Rupture of the vessel wall unassociated with trauma or an interventional procedure</a:t>
            </a:r>
          </a:p>
          <a:p>
            <a:pPr>
              <a:buNone/>
            </a:pPr>
            <a:r>
              <a:rPr lang="en-US" sz="2600" dirty="0" smtClean="0"/>
              <a:t>(4) Coronary artery wall thickening with secondary luminal narrowing </a:t>
            </a:r>
          </a:p>
          <a:p>
            <a:pPr>
              <a:buNone/>
            </a:pPr>
            <a:r>
              <a:rPr lang="en-US" sz="2600" dirty="0" smtClean="0"/>
              <a:t>(5) Wall thinning with aneurysm formation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</a:t>
            </a:r>
            <a:r>
              <a:rPr lang="en-US" dirty="0" err="1" smtClean="0"/>
              <a:t>angiitis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infectious diseases associated with coronary arteritis: </a:t>
            </a:r>
          </a:p>
          <a:p>
            <a:pPr>
              <a:buNone/>
            </a:pPr>
            <a:r>
              <a:rPr lang="en-US" dirty="0" smtClean="0"/>
              <a:t>            Syphilis</a:t>
            </a:r>
          </a:p>
          <a:p>
            <a:pPr>
              <a:buNone/>
            </a:pPr>
            <a:r>
              <a:rPr lang="en-US" dirty="0" smtClean="0"/>
              <a:t>            Tuberculosis</a:t>
            </a:r>
          </a:p>
          <a:p>
            <a:pPr>
              <a:buNone/>
            </a:pPr>
            <a:r>
              <a:rPr lang="en-US" dirty="0" smtClean="0"/>
              <a:t>            Infective </a:t>
            </a:r>
            <a:r>
              <a:rPr lang="en-US" dirty="0" err="1" smtClean="0"/>
              <a:t>endocarditis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Salmonellosis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Typhus</a:t>
            </a:r>
          </a:p>
          <a:p>
            <a:pPr>
              <a:buNone/>
            </a:pPr>
            <a:r>
              <a:rPr lang="en-US" dirty="0" smtClean="0"/>
              <a:t>            Leprosy</a:t>
            </a:r>
          </a:p>
          <a:p>
            <a:endParaRPr lang="en-US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Various non atherosclerotic mechanisms of CAD are: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Internal  narrowing</a:t>
            </a:r>
          </a:p>
          <a:p>
            <a:r>
              <a:rPr lang="en-US" dirty="0" smtClean="0"/>
              <a:t>External narrowing</a:t>
            </a:r>
          </a:p>
          <a:p>
            <a:r>
              <a:rPr lang="en-US" dirty="0" smtClean="0"/>
              <a:t>Both</a:t>
            </a:r>
          </a:p>
          <a:p>
            <a:r>
              <a:rPr lang="en-US" dirty="0" smtClean="0"/>
              <a:t>Spasm</a:t>
            </a:r>
          </a:p>
          <a:p>
            <a:r>
              <a:rPr lang="en-US" dirty="0" smtClean="0"/>
              <a:t>Demand supply mismatch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86092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4600" u="sng" dirty="0" smtClean="0"/>
              <a:t> </a:t>
            </a:r>
          </a:p>
          <a:p>
            <a:r>
              <a:rPr lang="en-US" sz="5100" dirty="0" smtClean="0"/>
              <a:t>All three stages of syphilis can involve the coronaries producing angina and Acute MI.</a:t>
            </a:r>
          </a:p>
          <a:p>
            <a:endParaRPr lang="en-US" sz="5100" dirty="0" smtClean="0"/>
          </a:p>
          <a:p>
            <a:r>
              <a:rPr lang="en-US" sz="5100" dirty="0" smtClean="0"/>
              <a:t>Up to 4% of patients with tertiary syphilis may have </a:t>
            </a:r>
            <a:r>
              <a:rPr lang="en-US" sz="5100" dirty="0" err="1" smtClean="0"/>
              <a:t>ostial</a:t>
            </a:r>
            <a:r>
              <a:rPr lang="en-US" sz="5100" dirty="0" smtClean="0"/>
              <a:t> </a:t>
            </a:r>
            <a:r>
              <a:rPr lang="en-US" sz="5100" dirty="0" err="1" smtClean="0"/>
              <a:t>stenosis</a:t>
            </a:r>
            <a:r>
              <a:rPr lang="en-US" sz="5100" dirty="0" smtClean="0"/>
              <a:t>.</a:t>
            </a:r>
          </a:p>
          <a:p>
            <a:pPr>
              <a:buNone/>
            </a:pPr>
            <a:r>
              <a:rPr lang="en-US" sz="5100" dirty="0" smtClean="0"/>
              <a:t> </a:t>
            </a:r>
          </a:p>
          <a:p>
            <a:r>
              <a:rPr lang="en-US" sz="5100" dirty="0" smtClean="0"/>
              <a:t>The first 3 to 4 mm of the left and right coronary arteries may be involved with an </a:t>
            </a:r>
            <a:r>
              <a:rPr lang="en-US" sz="5100" dirty="0" err="1" smtClean="0"/>
              <a:t>obliterative</a:t>
            </a:r>
            <a:r>
              <a:rPr lang="en-US" sz="5100" dirty="0" smtClean="0"/>
              <a:t> </a:t>
            </a:r>
            <a:r>
              <a:rPr lang="en-US" sz="5100" dirty="0" err="1" smtClean="0"/>
              <a:t>arteritis</a:t>
            </a:r>
            <a:r>
              <a:rPr lang="en-US" sz="5100" dirty="0" smtClean="0"/>
              <a:t>. </a:t>
            </a:r>
          </a:p>
          <a:p>
            <a:endParaRPr lang="en-US" sz="5100" dirty="0" smtClean="0"/>
          </a:p>
          <a:p>
            <a:r>
              <a:rPr lang="en-US" sz="5100" dirty="0" smtClean="0"/>
              <a:t>Rarely does a coronary artery contain a </a:t>
            </a:r>
            <a:r>
              <a:rPr lang="en-US" sz="5100" dirty="0" err="1" smtClean="0"/>
              <a:t>gumma</a:t>
            </a:r>
            <a:r>
              <a:rPr lang="en-US" sz="5100" dirty="0" smtClean="0"/>
              <a:t>. </a:t>
            </a:r>
          </a:p>
          <a:p>
            <a:endParaRPr lang="en-US" sz="5100" dirty="0" smtClean="0"/>
          </a:p>
          <a:p>
            <a:endParaRPr lang="en-US" sz="5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Tuberculosis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arteritis</a:t>
            </a:r>
            <a:r>
              <a:rPr lang="en-US" dirty="0" smtClean="0"/>
              <a:t> is seen chiefly in patients with pericardial or myocardial lesions.</a:t>
            </a:r>
          </a:p>
          <a:p>
            <a:endParaRPr lang="en-US" dirty="0" smtClean="0"/>
          </a:p>
          <a:p>
            <a:r>
              <a:rPr lang="en-US" dirty="0" smtClean="0"/>
              <a:t>Specific coronary artery </a:t>
            </a:r>
            <a:r>
              <a:rPr lang="en-US" dirty="0" err="1" smtClean="0"/>
              <a:t>granuloma</a:t>
            </a:r>
            <a:r>
              <a:rPr lang="en-US" dirty="0" smtClean="0"/>
              <a:t> may involve the adventitia, the intima, or the entire coronary artery wall.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Non-Infectious </a:t>
            </a:r>
            <a:r>
              <a:rPr lang="en-US" dirty="0" err="1" smtClean="0"/>
              <a:t>angiitis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err="1" smtClean="0"/>
              <a:t>Takayasu</a:t>
            </a:r>
            <a:r>
              <a:rPr lang="en-US" u="sng" dirty="0" smtClean="0"/>
              <a:t> Arteritis</a:t>
            </a:r>
          </a:p>
          <a:p>
            <a:r>
              <a:rPr lang="en-US" dirty="0" err="1" smtClean="0"/>
              <a:t>Granulomatous</a:t>
            </a:r>
            <a:r>
              <a:rPr lang="en-US" dirty="0" smtClean="0"/>
              <a:t> pan-</a:t>
            </a:r>
            <a:r>
              <a:rPr lang="en-US" dirty="0" err="1" smtClean="0"/>
              <a:t>arteritis</a:t>
            </a:r>
            <a:r>
              <a:rPr lang="en-US" dirty="0" smtClean="0"/>
              <a:t> with fibrosis of the aorta and its large branches, which in turn lead to luminal narrowing.</a:t>
            </a:r>
          </a:p>
          <a:p>
            <a:r>
              <a:rPr lang="en-US" dirty="0" smtClean="0"/>
              <a:t> Involvement of the coronary artery </a:t>
            </a:r>
            <a:r>
              <a:rPr lang="en-US" dirty="0" err="1" smtClean="0"/>
              <a:t>ostia</a:t>
            </a:r>
            <a:r>
              <a:rPr lang="en-US" dirty="0" smtClean="0"/>
              <a:t> and proximal main coronary artery segments.(15-25%)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Arteritis of rheumatic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Arteritis and </a:t>
            </a:r>
            <a:r>
              <a:rPr lang="en-US" dirty="0" err="1" smtClean="0"/>
              <a:t>intimal</a:t>
            </a:r>
            <a:r>
              <a:rPr lang="en-US" dirty="0" smtClean="0"/>
              <a:t> thickening severely narrow major </a:t>
            </a:r>
            <a:r>
              <a:rPr lang="en-US" dirty="0" err="1" smtClean="0"/>
              <a:t>epicardial</a:t>
            </a:r>
            <a:r>
              <a:rPr lang="en-US" dirty="0" smtClean="0"/>
              <a:t> coronary arteries.</a:t>
            </a:r>
          </a:p>
          <a:p>
            <a:r>
              <a:rPr lang="en-US" dirty="0" smtClean="0"/>
              <a:t>Diffuse arteritis involves smaller coronary arteries (including conduction system vessels) –More common</a:t>
            </a:r>
          </a:p>
          <a:p>
            <a:r>
              <a:rPr lang="en-US" dirty="0" smtClean="0"/>
              <a:t>Small myocardial vessels may be narrowed severely in patients with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Polyarteritis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Probably the most common cause of coronary </a:t>
            </a:r>
            <a:r>
              <a:rPr lang="en-US" dirty="0" err="1" smtClean="0"/>
              <a:t>angiitis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systemic necrotizing </a:t>
            </a:r>
            <a:r>
              <a:rPr lang="en-US" dirty="0" err="1" smtClean="0"/>
              <a:t>vasculitis</a:t>
            </a:r>
            <a:r>
              <a:rPr lang="en-US" dirty="0" smtClean="0"/>
              <a:t> that affects medium and small vessels.</a:t>
            </a:r>
          </a:p>
          <a:p>
            <a:r>
              <a:rPr lang="en-US" dirty="0" smtClean="0"/>
              <a:t>Coronary lesions resemble the necrotizing vascular lesions elsewhere</a:t>
            </a:r>
          </a:p>
          <a:p>
            <a:r>
              <a:rPr lang="en-US" dirty="0" smtClean="0"/>
              <a:t>The coronary artery may dilate to form small berry-like aneurysms, become occluded by thrombus, or rupture (producing fatal pericardial </a:t>
            </a:r>
            <a:r>
              <a:rPr lang="en-US" dirty="0" err="1" smtClean="0"/>
              <a:t>tamponade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Infantile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Confined to children &lt; 2 years(In contrast to Kawasaki)</a:t>
            </a:r>
          </a:p>
          <a:p>
            <a:r>
              <a:rPr lang="en-US" dirty="0" smtClean="0"/>
              <a:t>Higher frequency (79%) of coronary </a:t>
            </a:r>
            <a:r>
              <a:rPr lang="en-US" dirty="0" err="1" smtClean="0"/>
              <a:t>vasculitis</a:t>
            </a:r>
            <a:r>
              <a:rPr lang="en-US" dirty="0" smtClean="0"/>
              <a:t> and coronary aneurysms.</a:t>
            </a:r>
          </a:p>
          <a:p>
            <a:r>
              <a:rPr lang="en-US" dirty="0" smtClean="0"/>
              <a:t>Spares vessels in other locations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KAWASAKI DISEASE</a:t>
            </a:r>
            <a:endParaRPr lang="en-US" dirty="0"/>
          </a:p>
        </p:txBody>
      </p:sp>
      <p:pic>
        <p:nvPicPr>
          <p:cNvPr id="4098" name="Picture 2" descr="C:\Users\remya\Desktop\Z\kawasaki-disease_symptom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7704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acute febrile illness affects infants and young children.</a:t>
            </a:r>
          </a:p>
          <a:p>
            <a:endParaRPr lang="en-US" dirty="0" smtClean="0"/>
          </a:p>
          <a:p>
            <a:r>
              <a:rPr lang="en-US" dirty="0" smtClean="0"/>
              <a:t>Peak-6 to 24 months</a:t>
            </a:r>
          </a:p>
          <a:p>
            <a:endParaRPr lang="en-US" dirty="0" smtClean="0"/>
          </a:p>
          <a:p>
            <a:r>
              <a:rPr lang="en-US" dirty="0" smtClean="0"/>
              <a:t>In about 20% of untreated patients, a </a:t>
            </a:r>
            <a:r>
              <a:rPr lang="en-US" dirty="0" err="1" smtClean="0"/>
              <a:t>vasculitis</a:t>
            </a:r>
            <a:r>
              <a:rPr lang="en-US" dirty="0" smtClean="0"/>
              <a:t> of the coronary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vasorum</a:t>
            </a:r>
            <a:r>
              <a:rPr lang="en-US" dirty="0" smtClean="0"/>
              <a:t> leads to coronary arterial aneurysm formation in first month of </a:t>
            </a:r>
            <a:r>
              <a:rPr lang="en-US" dirty="0" err="1" smtClean="0"/>
              <a:t>infxn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Death may result from MI or ventricular arrhythmia in 1-2%.</a:t>
            </a:r>
          </a:p>
          <a:p>
            <a:endParaRPr lang="en-US" dirty="0" smtClean="0"/>
          </a:p>
          <a:p>
            <a:r>
              <a:rPr lang="en-US" dirty="0" smtClean="0"/>
              <a:t> Late presentation with MI secondary to</a:t>
            </a:r>
          </a:p>
          <a:p>
            <a:pPr>
              <a:buNone/>
            </a:pPr>
            <a:r>
              <a:rPr lang="en-US" dirty="0" smtClean="0"/>
              <a:t>    dislodged </a:t>
            </a:r>
            <a:r>
              <a:rPr lang="en-US" dirty="0" err="1" smtClean="0"/>
              <a:t>aneurysmal</a:t>
            </a:r>
            <a:r>
              <a:rPr lang="en-US" dirty="0" smtClean="0"/>
              <a:t> thrombus may also occur.</a:t>
            </a:r>
          </a:p>
          <a:p>
            <a:endParaRPr lang="en-US" dirty="0" smtClean="0"/>
          </a:p>
          <a:p>
            <a:r>
              <a:rPr lang="en-US" dirty="0" smtClean="0"/>
              <a:t>Occasional death may result from coronary artery aneurysm rupture.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Aspirin: 80-100 mg/kg/day in 4 divided doses.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</a:t>
            </a:r>
            <a:r>
              <a:rPr lang="en-US" dirty="0" err="1" smtClean="0"/>
              <a:t>IvIg</a:t>
            </a:r>
            <a:endParaRPr lang="en-US" dirty="0" smtClean="0"/>
          </a:p>
          <a:p>
            <a:r>
              <a:rPr lang="en-US" dirty="0" smtClean="0"/>
              <a:t>This combination reduces risk of aneurysm to 5%</a:t>
            </a:r>
          </a:p>
          <a:p>
            <a:r>
              <a:rPr lang="en-US" dirty="0" smtClean="0"/>
              <a:t>20% are resistant to this treatment .</a:t>
            </a:r>
          </a:p>
          <a:p>
            <a:r>
              <a:rPr lang="en-US" dirty="0" smtClean="0"/>
              <a:t>In them </a:t>
            </a:r>
            <a:r>
              <a:rPr lang="en-US" dirty="0" err="1" smtClean="0"/>
              <a:t>glucocorticoids</a:t>
            </a:r>
            <a:r>
              <a:rPr lang="en-US" dirty="0" smtClean="0"/>
              <a:t> may be used</a:t>
            </a:r>
          </a:p>
          <a:p>
            <a:r>
              <a:rPr lang="en-US" dirty="0" smtClean="0"/>
              <a:t>Risk of thrombosis and MI remain high even after regression of aneurysms</a:t>
            </a:r>
          </a:p>
          <a:p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3048000" y="1981200"/>
            <a:ext cx="1219200" cy="1066800"/>
          </a:xfrm>
          <a:prstGeom prst="mathPlus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Harada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to determine need for Iv </a:t>
            </a:r>
            <a:r>
              <a:rPr lang="en-US" dirty="0" err="1" smtClean="0"/>
              <a:t>ig</a:t>
            </a:r>
            <a:r>
              <a:rPr lang="en-US" dirty="0" smtClean="0"/>
              <a:t> in Kawasaki.</a:t>
            </a:r>
          </a:p>
          <a:p>
            <a:r>
              <a:rPr lang="en-US" dirty="0" smtClean="0"/>
              <a:t>Score &gt; 4/7 – </a:t>
            </a:r>
            <a:r>
              <a:rPr lang="en-US" dirty="0" err="1" smtClean="0"/>
              <a:t>IvIg</a:t>
            </a:r>
            <a:r>
              <a:rPr lang="en-US" dirty="0" smtClean="0"/>
              <a:t>  is indicated</a:t>
            </a:r>
          </a:p>
          <a:p>
            <a:pPr>
              <a:buNone/>
            </a:pPr>
            <a:r>
              <a:rPr lang="en-US" sz="2600" dirty="0" smtClean="0"/>
              <a:t>                           </a:t>
            </a:r>
          </a:p>
          <a:p>
            <a:pPr>
              <a:buNone/>
            </a:pPr>
            <a:r>
              <a:rPr lang="en-US" sz="2600" dirty="0" smtClean="0"/>
              <a:t>                             1.WBC COUNT&gt;12,000</a:t>
            </a:r>
          </a:p>
          <a:p>
            <a:pPr>
              <a:buNone/>
            </a:pPr>
            <a:r>
              <a:rPr lang="en-US" sz="2600" dirty="0" smtClean="0"/>
              <a:t>                             2.PLATELET COUNT&lt;3,50,000</a:t>
            </a:r>
          </a:p>
          <a:p>
            <a:pPr>
              <a:buNone/>
            </a:pPr>
            <a:r>
              <a:rPr lang="en-US" sz="2600" dirty="0" smtClean="0"/>
              <a:t>                             3.AGE&lt;/=12 MONTHS</a:t>
            </a:r>
          </a:p>
          <a:p>
            <a:pPr>
              <a:buNone/>
            </a:pPr>
            <a:r>
              <a:rPr lang="en-US" sz="2600" dirty="0" smtClean="0"/>
              <a:t>                             4.CRP&gt;3+</a:t>
            </a:r>
          </a:p>
          <a:p>
            <a:pPr>
              <a:buNone/>
            </a:pPr>
            <a:r>
              <a:rPr lang="en-US" sz="2600" dirty="0" smtClean="0"/>
              <a:t>                             5.MALE SEX</a:t>
            </a:r>
          </a:p>
          <a:p>
            <a:pPr>
              <a:buNone/>
            </a:pPr>
            <a:r>
              <a:rPr lang="en-US" sz="2600" dirty="0" smtClean="0"/>
              <a:t>                             6.ALBUMIN&lt;3.5</a:t>
            </a:r>
          </a:p>
          <a:p>
            <a:pPr>
              <a:buNone/>
            </a:pPr>
            <a:r>
              <a:rPr lang="en-US" sz="2600" dirty="0" smtClean="0"/>
              <a:t>                             7.HEMATOCRIT&lt;35%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Congenital Coronary Anomalies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18669"/>
            <a:ext cx="6220242" cy="35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37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Seen in 1% to 5% of patients undergoing CAG</a:t>
            </a:r>
          </a:p>
          <a:p>
            <a:endParaRPr lang="en-US" dirty="0" smtClean="0"/>
          </a:p>
          <a:p>
            <a:r>
              <a:rPr lang="en-US" dirty="0" smtClean="0"/>
              <a:t>Split RCA&gt;Ectopic RCA( Right Cusp) &gt;Ectopic RCA(Left Cusp)&gt;Coronary Fistulas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Wegener </a:t>
            </a:r>
            <a:r>
              <a:rPr lang="en-US" sz="3600" dirty="0" err="1" smtClean="0"/>
              <a:t>Granulomatosis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dirty="0" smtClean="0"/>
              <a:t>Wegener </a:t>
            </a:r>
            <a:r>
              <a:rPr lang="en-US" dirty="0" err="1" smtClean="0"/>
              <a:t>granulomatosis</a:t>
            </a:r>
            <a:r>
              <a:rPr lang="en-US" dirty="0" smtClean="0"/>
              <a:t> is a necrotizing </a:t>
            </a:r>
            <a:r>
              <a:rPr lang="en-US" dirty="0" err="1" smtClean="0"/>
              <a:t>vasculitis</a:t>
            </a:r>
            <a:r>
              <a:rPr lang="en-US" dirty="0" smtClean="0"/>
              <a:t> commonly affecting renal and pulmonary systems.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Fibrinoid</a:t>
            </a:r>
            <a:r>
              <a:rPr lang="en-US" dirty="0" smtClean="0"/>
              <a:t> necrosis of the small and medium-sized coronary arteries has been reported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Metabolic disorders narrowing coronary arteries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Specific metabolic substances may accumulate in the walls of large and small coronary arteries as a result of inborn errors of metabolism:</a:t>
            </a:r>
          </a:p>
          <a:p>
            <a:pPr>
              <a:buNone/>
            </a:pPr>
            <a:r>
              <a:rPr lang="en-US" dirty="0" smtClean="0"/>
              <a:t>                          -Hunters Disease</a:t>
            </a:r>
          </a:p>
          <a:p>
            <a:pPr>
              <a:buNone/>
            </a:pPr>
            <a:r>
              <a:rPr lang="en-US" dirty="0" smtClean="0"/>
              <a:t>                          -Hurler Disease</a:t>
            </a:r>
          </a:p>
          <a:p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 smtClean="0"/>
              <a:t>intimal</a:t>
            </a:r>
            <a:r>
              <a:rPr lang="en-US" dirty="0" smtClean="0"/>
              <a:t> proliferation</a:t>
            </a:r>
          </a:p>
          <a:p>
            <a:pPr>
              <a:buNone/>
            </a:pPr>
            <a:r>
              <a:rPr lang="en-US" dirty="0" smtClean="0"/>
              <a:t>                             Primary </a:t>
            </a:r>
            <a:r>
              <a:rPr lang="en-US" dirty="0" err="1" smtClean="0"/>
              <a:t>oxalosis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Fabry's</a:t>
            </a:r>
            <a:r>
              <a:rPr lang="en-US" dirty="0" smtClean="0"/>
              <a:t> disease</a:t>
            </a:r>
          </a:p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Sandhoff's</a:t>
            </a:r>
            <a:r>
              <a:rPr lang="en-US" dirty="0" smtClean="0"/>
              <a:t> disease (</a:t>
            </a:r>
            <a:r>
              <a:rPr lang="en-US" dirty="0" err="1" smtClean="0"/>
              <a:t>gangliosidoses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dirty="0" err="1" smtClean="0"/>
              <a:t>Homocystinuria</a:t>
            </a:r>
            <a:r>
              <a:rPr lang="en-US" dirty="0" smtClean="0"/>
              <a:t>                           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Intimal</a:t>
            </a:r>
            <a:r>
              <a:rPr lang="en-US" dirty="0" smtClean="0"/>
              <a:t> Proliferation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Fibrous hyperplasia of the coronary arteries may severely narrow the lumen and produce myocardial ischemia.</a:t>
            </a:r>
          </a:p>
          <a:p>
            <a:r>
              <a:rPr lang="en-US" dirty="0" smtClean="0"/>
              <a:t>Causes:-</a:t>
            </a:r>
            <a:r>
              <a:rPr lang="en-US" dirty="0" err="1" smtClean="0"/>
              <a:t>Mediastinal</a:t>
            </a:r>
            <a:r>
              <a:rPr lang="en-US" dirty="0" smtClean="0"/>
              <a:t> irradiation</a:t>
            </a:r>
          </a:p>
          <a:p>
            <a:pPr>
              <a:buNone/>
            </a:pPr>
            <a:r>
              <a:rPr lang="en-US" dirty="0" smtClean="0"/>
              <a:t>                 -</a:t>
            </a:r>
            <a:r>
              <a:rPr lang="en-US" dirty="0" err="1" smtClean="0"/>
              <a:t>Fibromuscular</a:t>
            </a:r>
            <a:r>
              <a:rPr lang="en-US" dirty="0" smtClean="0"/>
              <a:t> Hyperplasia</a:t>
            </a:r>
          </a:p>
          <a:p>
            <a:pPr>
              <a:buNone/>
            </a:pPr>
            <a:r>
              <a:rPr lang="en-US" dirty="0" smtClean="0"/>
              <a:t>                 -</a:t>
            </a:r>
            <a:r>
              <a:rPr lang="en-US" dirty="0" err="1" smtClean="0"/>
              <a:t>Methysergide</a:t>
            </a:r>
            <a:r>
              <a:rPr lang="en-US" dirty="0" smtClean="0"/>
              <a:t> use</a:t>
            </a:r>
          </a:p>
          <a:p>
            <a:pPr>
              <a:buNone/>
            </a:pPr>
            <a:r>
              <a:rPr lang="en-US" dirty="0" smtClean="0"/>
              <a:t>                 -Coronary </a:t>
            </a:r>
            <a:r>
              <a:rPr lang="en-US" dirty="0" err="1" smtClean="0"/>
              <a:t>ostial</a:t>
            </a:r>
            <a:r>
              <a:rPr lang="en-US" dirty="0" smtClean="0"/>
              <a:t> </a:t>
            </a:r>
            <a:r>
              <a:rPr lang="en-US" dirty="0" err="1" smtClean="0"/>
              <a:t>cannulation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-Post cardiac transplant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Sinus of </a:t>
            </a:r>
            <a:r>
              <a:rPr lang="en-US" dirty="0" err="1" smtClean="0"/>
              <a:t>valsalva</a:t>
            </a:r>
            <a:r>
              <a:rPr lang="en-US" dirty="0" smtClean="0"/>
              <a:t> aneurysms</a:t>
            </a:r>
          </a:p>
          <a:p>
            <a:r>
              <a:rPr lang="en-US" dirty="0" err="1" smtClean="0"/>
              <a:t>Epicardial</a:t>
            </a:r>
            <a:r>
              <a:rPr lang="en-US" dirty="0" smtClean="0"/>
              <a:t> tumor </a:t>
            </a:r>
            <a:r>
              <a:rPr lang="en-US" dirty="0" err="1" smtClean="0"/>
              <a:t>mets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Myocardial bridging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induced arteritis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Accelerated or premature atherosclerosis noted</a:t>
            </a:r>
          </a:p>
          <a:p>
            <a:r>
              <a:rPr lang="en-US" dirty="0" smtClean="0"/>
              <a:t>5-10years after irradiation</a:t>
            </a:r>
          </a:p>
          <a:p>
            <a:r>
              <a:rPr lang="en-US" dirty="0" err="1" smtClean="0"/>
              <a:t>Intimal</a:t>
            </a:r>
            <a:r>
              <a:rPr lang="en-US" dirty="0" smtClean="0"/>
              <a:t> thickening without medial abnormalities noted.</a:t>
            </a:r>
          </a:p>
          <a:p>
            <a:r>
              <a:rPr lang="en-US" dirty="0" err="1" smtClean="0"/>
              <a:t>Intimal</a:t>
            </a:r>
            <a:r>
              <a:rPr lang="en-US" dirty="0" smtClean="0"/>
              <a:t> lesions consist of fibrous tissue without extracellular lipid deposits.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Coronary Artery Thrombosis without Underlying</a:t>
            </a:r>
            <a:br>
              <a:rPr lang="en-US" sz="2400" dirty="0" smtClean="0"/>
            </a:br>
            <a:r>
              <a:rPr lang="en-US" sz="2400" dirty="0" smtClean="0"/>
              <a:t>Atherosclerotic Plaque (Thrombosis In Situ)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Thrombocytopenic </a:t>
            </a:r>
            <a:r>
              <a:rPr lang="en-US" dirty="0" err="1" smtClean="0"/>
              <a:t>purpura</a:t>
            </a:r>
            <a:endParaRPr lang="en-US" dirty="0" smtClean="0"/>
          </a:p>
          <a:p>
            <a:r>
              <a:rPr lang="en-US" dirty="0" smtClean="0"/>
              <a:t>Leukemia</a:t>
            </a:r>
          </a:p>
          <a:p>
            <a:r>
              <a:rPr lang="pt-BR" dirty="0" smtClean="0"/>
              <a:t>Polycythemia rubra vera </a:t>
            </a:r>
          </a:p>
          <a:p>
            <a:r>
              <a:rPr lang="pt-BR" dirty="0" smtClean="0"/>
              <a:t>Sickle cell anemia</a:t>
            </a:r>
          </a:p>
          <a:p>
            <a:r>
              <a:rPr lang="pt-BR" dirty="0" smtClean="0"/>
              <a:t>Primary </a:t>
            </a:r>
            <a:r>
              <a:rPr lang="en-US" dirty="0" err="1" smtClean="0"/>
              <a:t>thrombocytosis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main factor responsible for the myocardial ischemia in these conditions is blockage of small intramural coronary vessels by platelet aggregates.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Abuse (Cocaine)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600" dirty="0" smtClean="0"/>
              <a:t>Cocaine related Myocardial ischemia and infarction:</a:t>
            </a:r>
          </a:p>
          <a:p>
            <a:pPr>
              <a:buNone/>
            </a:pPr>
            <a:r>
              <a:rPr lang="en-US" sz="2600" dirty="0" smtClean="0"/>
              <a:t>          1. Increased O2 demand</a:t>
            </a:r>
          </a:p>
          <a:p>
            <a:pPr>
              <a:buNone/>
            </a:pPr>
            <a:r>
              <a:rPr lang="en-US" sz="2600" dirty="0" smtClean="0"/>
              <a:t>          2.Coronary vasoconstriction: </a:t>
            </a:r>
          </a:p>
          <a:p>
            <a:pPr>
              <a:buNone/>
            </a:pPr>
            <a:r>
              <a:rPr lang="en-US" sz="2600" dirty="0" smtClean="0"/>
              <a:t>               -Increased alpha adrenergic stimulation</a:t>
            </a:r>
          </a:p>
          <a:p>
            <a:pPr>
              <a:buNone/>
            </a:pPr>
            <a:r>
              <a:rPr lang="en-US" sz="2600" dirty="0" smtClean="0"/>
              <a:t>               -Increased </a:t>
            </a:r>
            <a:r>
              <a:rPr lang="en-US" sz="2600" dirty="0" err="1" smtClean="0"/>
              <a:t>endothelin</a:t>
            </a:r>
            <a:r>
              <a:rPr lang="en-US" sz="2600" dirty="0" smtClean="0"/>
              <a:t> </a:t>
            </a:r>
            <a:r>
              <a:rPr lang="en-US" sz="2600" dirty="0" err="1" smtClean="0"/>
              <a:t>productionn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           -Decreased NO production</a:t>
            </a:r>
          </a:p>
          <a:p>
            <a:pPr>
              <a:buNone/>
            </a:pPr>
            <a:r>
              <a:rPr lang="en-US" sz="2600" dirty="0" smtClean="0"/>
              <a:t>           3.Enhanced platelet aggregation and thrombus </a:t>
            </a:r>
            <a:r>
              <a:rPr lang="en-US" sz="2600" dirty="0" err="1" smtClean="0"/>
              <a:t>formn</a:t>
            </a:r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24 fold higher risk of MI in first 60 minutes after cocaine use. </a:t>
            </a:r>
          </a:p>
          <a:p>
            <a:r>
              <a:rPr lang="en-US" dirty="0" smtClean="0"/>
              <a:t>Management:</a:t>
            </a:r>
          </a:p>
          <a:p>
            <a:pPr>
              <a:buNone/>
            </a:pPr>
            <a:r>
              <a:rPr lang="en-US" dirty="0" smtClean="0"/>
              <a:t>                - NTG</a:t>
            </a:r>
          </a:p>
          <a:p>
            <a:pPr>
              <a:buNone/>
            </a:pPr>
            <a:r>
              <a:rPr lang="en-US" dirty="0" smtClean="0"/>
              <a:t>                - If not responding </a:t>
            </a:r>
            <a:r>
              <a:rPr lang="en-US" dirty="0" err="1" smtClean="0"/>
              <a:t>phentolamine</a:t>
            </a:r>
            <a:r>
              <a:rPr lang="en-US" dirty="0" smtClean="0"/>
              <a:t> or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verapamil</a:t>
            </a:r>
            <a:r>
              <a:rPr lang="en-US" dirty="0" smtClean="0"/>
              <a:t> can be used </a:t>
            </a:r>
          </a:p>
          <a:p>
            <a:pPr>
              <a:buNone/>
            </a:pPr>
            <a:r>
              <a:rPr lang="en-US" dirty="0" smtClean="0"/>
              <a:t>                - Beta blockers contra indicated</a:t>
            </a:r>
          </a:p>
          <a:p>
            <a:r>
              <a:rPr lang="en-US" dirty="0" smtClean="0"/>
              <a:t>CAG may be necessary to direct </a:t>
            </a:r>
            <a:r>
              <a:rPr lang="en-US" dirty="0" err="1" smtClean="0"/>
              <a:t>thrombolysis</a:t>
            </a:r>
            <a:r>
              <a:rPr lang="en-US" dirty="0" smtClean="0"/>
              <a:t> or PTCA.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patients with underlying coronary plaque cocaine-induced spasm may also produce plaque disruption and promote platelet aggregation and further vasoconstriction from the release of platelet prostaglandins.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Myocardial Oxygen Demand Supply Disproportion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Monoxide poisoning</a:t>
            </a:r>
          </a:p>
          <a:p>
            <a:r>
              <a:rPr lang="en-US" dirty="0" smtClean="0"/>
              <a:t>Prolonged shock</a:t>
            </a:r>
          </a:p>
          <a:p>
            <a:r>
              <a:rPr lang="en-US" dirty="0" smtClean="0"/>
              <a:t>Aortic valve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err="1" smtClean="0"/>
              <a:t>Thyrotoxicosis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Ischemia Occurring in congenital anomalies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133600"/>
          <a:ext cx="8686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433"/>
                <a:gridCol w="6193367"/>
              </a:tblGrid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Ischemia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Coronary</a:t>
                      </a:r>
                      <a:r>
                        <a:rPr lang="en-US" baseline="0" dirty="0" smtClean="0"/>
                        <a:t> Anomaly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Absence of Ischemia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anomalies (Split RCA, Ectopic RCA from right cusp, Ectopic RCA from left cusp)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Episodic Ischemia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Anomalous</a:t>
                      </a:r>
                      <a:r>
                        <a:rPr lang="en-US" baseline="0" dirty="0" smtClean="0"/>
                        <a:t> origin of a coronary artery from the opposite sinus(ACAOS); Coronary fistulas; Myocardial bridge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Obligatory Ischemia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ALCAPA ; Coronary </a:t>
                      </a:r>
                      <a:r>
                        <a:rPr lang="en-US" dirty="0" err="1" smtClean="0"/>
                        <a:t>ostial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atresia</a:t>
                      </a:r>
                      <a:r>
                        <a:rPr lang="en-US" dirty="0" smtClean="0"/>
                        <a:t> or severe </a:t>
                      </a:r>
                      <a:r>
                        <a:rPr lang="en-US" dirty="0" err="1" smtClean="0"/>
                        <a:t>stenosis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Intramural Coronary Artery Disease (Small Vessel</a:t>
            </a:r>
            <a:br>
              <a:rPr lang="en-US" sz="2800" dirty="0" smtClean="0"/>
            </a:br>
            <a:r>
              <a:rPr lang="en-US" sz="2800" dirty="0" smtClean="0"/>
              <a:t>Disease)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( 1 ) Hypertrophic </a:t>
            </a:r>
            <a:r>
              <a:rPr lang="en-US" dirty="0" err="1" smtClean="0"/>
              <a:t>cardiomyopathy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(2) Diabetes mellitus, </a:t>
            </a:r>
          </a:p>
          <a:p>
            <a:pPr>
              <a:buNone/>
            </a:pPr>
            <a:r>
              <a:rPr lang="en-US" dirty="0" smtClean="0"/>
              <a:t>(3) </a:t>
            </a:r>
            <a:r>
              <a:rPr lang="en-US" dirty="0" err="1" smtClean="0"/>
              <a:t>Amyloid</a:t>
            </a:r>
            <a:r>
              <a:rPr lang="en-US" dirty="0" smtClean="0"/>
              <a:t> heart disease,</a:t>
            </a:r>
          </a:p>
          <a:p>
            <a:pPr>
              <a:buNone/>
            </a:pPr>
            <a:r>
              <a:rPr lang="en-US" dirty="0" smtClean="0"/>
              <a:t>(4) Neuromuscular disorders (</a:t>
            </a:r>
            <a:r>
              <a:rPr lang="en-US" dirty="0" err="1" smtClean="0"/>
              <a:t>Friedreich’s</a:t>
            </a:r>
            <a:r>
              <a:rPr lang="en-US" dirty="0" smtClean="0"/>
              <a:t> ataxia; progressive muscular dystrophy). </a:t>
            </a:r>
          </a:p>
          <a:p>
            <a:pPr>
              <a:buNone/>
            </a:pPr>
            <a:r>
              <a:rPr lang="en-US" dirty="0" smtClean="0"/>
              <a:t>(5) Cardiac transplantation. </a:t>
            </a:r>
          </a:p>
          <a:p>
            <a:pPr>
              <a:buNone/>
            </a:pPr>
            <a:r>
              <a:rPr lang="en-US" dirty="0" smtClean="0"/>
              <a:t>(6)Rheumatoid arthritis, </a:t>
            </a:r>
          </a:p>
          <a:p>
            <a:pPr>
              <a:buNone/>
            </a:pPr>
            <a:r>
              <a:rPr lang="en-US" dirty="0" smtClean="0"/>
              <a:t>(7) Collagen-vascular disorders (</a:t>
            </a:r>
            <a:r>
              <a:rPr lang="en-US" dirty="0" err="1" smtClean="0"/>
              <a:t>sclerodemia;systemic</a:t>
            </a:r>
            <a:r>
              <a:rPr lang="en-US" dirty="0" smtClean="0"/>
              <a:t> lupus </a:t>
            </a:r>
            <a:r>
              <a:rPr lang="en-US" dirty="0" err="1" smtClean="0"/>
              <a:t>erythernatosus</a:t>
            </a:r>
            <a:r>
              <a:rPr lang="en-US" dirty="0" smtClean="0"/>
              <a:t>), </a:t>
            </a:r>
          </a:p>
          <a:p>
            <a:pPr>
              <a:buNone/>
            </a:pPr>
            <a:r>
              <a:rPr lang="en-US" dirty="0" smtClean="0"/>
              <a:t>(8) Metabolic abnormalities (</a:t>
            </a:r>
            <a:r>
              <a:rPr lang="en-US" dirty="0" err="1" smtClean="0"/>
              <a:t>mucopolysaccharidoses</a:t>
            </a:r>
            <a:r>
              <a:rPr lang="en-US" dirty="0" smtClean="0"/>
              <a:t>; </a:t>
            </a:r>
            <a:r>
              <a:rPr lang="en-US" dirty="0" err="1" smtClean="0"/>
              <a:t>gangliosidoses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(9) </a:t>
            </a:r>
            <a:r>
              <a:rPr lang="en-US" dirty="0" err="1" smtClean="0"/>
              <a:t>polyarteritis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      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0"/>
            <a:ext cx="86868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Hurst’s – The Heart 13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err="1" smtClean="0"/>
              <a:t>Braunwald’s</a:t>
            </a:r>
            <a:r>
              <a:rPr lang="en-US" dirty="0" smtClean="0"/>
              <a:t> -- Heart Disease </a:t>
            </a:r>
            <a:r>
              <a:rPr lang="en-US" smtClean="0"/>
              <a:t>10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48609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.__________is the most common clinically significant congenital coronary artery anomaly.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2.The most important </a:t>
            </a:r>
            <a:r>
              <a:rPr lang="en-US" sz="2000" dirty="0" err="1" smtClean="0">
                <a:solidFill>
                  <a:schemeClr val="tx1"/>
                </a:solidFill>
              </a:rPr>
              <a:t>mecanism</a:t>
            </a:r>
            <a:r>
              <a:rPr lang="en-US" sz="2000" dirty="0" smtClean="0">
                <a:solidFill>
                  <a:schemeClr val="tx1"/>
                </a:solidFill>
              </a:rPr>
              <a:t> of ischemia in ACAOS is: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A)Narrow </a:t>
            </a:r>
            <a:r>
              <a:rPr lang="en-US" sz="2000" dirty="0" err="1" smtClean="0">
                <a:solidFill>
                  <a:schemeClr val="tx1"/>
                </a:solidFill>
              </a:rPr>
              <a:t>ostium</a:t>
            </a:r>
            <a:r>
              <a:rPr lang="en-US" sz="2000" dirty="0" smtClean="0">
                <a:solidFill>
                  <a:schemeClr val="tx1"/>
                </a:solidFill>
              </a:rPr>
              <a:t>     B)Mechanical compression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C)Coronary dissection  D)Coronary rupture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3._______ is contraindicated in Myocardial bridging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A)CCB      B)Beta Blocker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C)Nitrate  D)PTCA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4.Coronary dissection secondary to Aortic dissection most commonly affects: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A)RCA  B)LAD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C)</a:t>
            </a:r>
            <a:r>
              <a:rPr lang="en-US" sz="2000" dirty="0" err="1" smtClean="0">
                <a:solidFill>
                  <a:schemeClr val="tx1"/>
                </a:solidFill>
              </a:rPr>
              <a:t>LCx</a:t>
            </a:r>
            <a:r>
              <a:rPr lang="en-US" sz="2000" dirty="0" smtClean="0">
                <a:solidFill>
                  <a:schemeClr val="tx1"/>
                </a:solidFill>
              </a:rPr>
              <a:t>   D)LMCA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5.________ deficiency is a major risk factor for spontaneous dissection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6.Most dangerous type of coronary </a:t>
            </a:r>
            <a:r>
              <a:rPr lang="en-US" sz="2000" dirty="0" err="1" smtClean="0">
                <a:solidFill>
                  <a:schemeClr val="tx1"/>
                </a:solidFill>
              </a:rPr>
              <a:t>dissecton</a:t>
            </a:r>
            <a:r>
              <a:rPr lang="en-US" sz="2000" dirty="0" smtClean="0">
                <a:solidFill>
                  <a:schemeClr val="tx1"/>
                </a:solidFill>
              </a:rPr>
              <a:t> is: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A) Helical                        B)Spiral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C)Longitudinal                D)None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7.Significant Harada score warranting </a:t>
            </a:r>
            <a:r>
              <a:rPr lang="en-US" sz="2000" dirty="0" err="1" smtClean="0">
                <a:solidFill>
                  <a:schemeClr val="tx1"/>
                </a:solidFill>
              </a:rPr>
              <a:t>IViG</a:t>
            </a:r>
            <a:r>
              <a:rPr lang="en-US" sz="2000" dirty="0" smtClean="0">
                <a:solidFill>
                  <a:schemeClr val="tx1"/>
                </a:solidFill>
              </a:rPr>
              <a:t> is &gt;/=________.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8.Which is the more specific Test for vasoconstriction:</a:t>
            </a:r>
          </a:p>
          <a:p>
            <a:pPr>
              <a:buNone/>
            </a:pPr>
            <a:r>
              <a:rPr lang="en-US" sz="2000" dirty="0" smtClean="0"/>
              <a:t>A)iv </a:t>
            </a:r>
            <a:r>
              <a:rPr lang="en-US" sz="2000" dirty="0" err="1" smtClean="0"/>
              <a:t>Ergonovine</a:t>
            </a:r>
            <a:r>
              <a:rPr lang="en-US" sz="2000" dirty="0" smtClean="0"/>
              <a:t>           B)iv Acetyl </a:t>
            </a:r>
            <a:r>
              <a:rPr lang="en-US" sz="2000" dirty="0" err="1" smtClean="0"/>
              <a:t>choline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C)Hyperventilation      D) All are 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9.In cocaine induced spasm, ____________ is contraindicated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A)Nitrates         B)CCB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C)Beta Blocker D)Diuretics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Origin of Left and Right coronaries from the same sinus of </a:t>
            </a:r>
            <a:r>
              <a:rPr lang="en-US" dirty="0" err="1" smtClean="0">
                <a:solidFill>
                  <a:schemeClr val="tx1"/>
                </a:solidFill>
              </a:rPr>
              <a:t>valsalva</a:t>
            </a:r>
            <a:r>
              <a:rPr lang="en-US" dirty="0" smtClean="0">
                <a:solidFill>
                  <a:schemeClr val="tx1"/>
                </a:solidFill>
              </a:rPr>
              <a:t> (ACAOS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anomalous vessel can traverses the base of the heart in a course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1. Anterior to pulmonary trunk</a:t>
            </a:r>
          </a:p>
          <a:p>
            <a:pPr>
              <a:buNone/>
            </a:pPr>
            <a:r>
              <a:rPr lang="en-US" dirty="0" smtClean="0"/>
              <a:t>           or</a:t>
            </a:r>
          </a:p>
          <a:p>
            <a:pPr>
              <a:buNone/>
            </a:pPr>
            <a:r>
              <a:rPr lang="en-US" dirty="0" smtClean="0"/>
              <a:t>          2. Posterior to aorta</a:t>
            </a:r>
          </a:p>
          <a:p>
            <a:pPr>
              <a:buNone/>
            </a:pPr>
            <a:r>
              <a:rPr lang="en-US" dirty="0" smtClean="0"/>
              <a:t>           or</a:t>
            </a:r>
          </a:p>
          <a:p>
            <a:pPr>
              <a:buNone/>
            </a:pPr>
            <a:r>
              <a:rPr lang="en-US" dirty="0" smtClean="0"/>
              <a:t>          3. Between the aorta and pulmonary trunk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2473"/>
            <a:ext cx="6019799" cy="652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667000" y="2209800"/>
            <a:ext cx="3048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1383</TotalTime>
  <Words>2278</Words>
  <Application>Microsoft Office PowerPoint</Application>
  <PresentationFormat>On-screen Show (4:3)</PresentationFormat>
  <Paragraphs>435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Trek</vt:lpstr>
      <vt:lpstr>NON-ATHEROSCLEROTIC CAUSES OF CAD</vt:lpstr>
      <vt:lpstr>Introduction</vt:lpstr>
      <vt:lpstr>Slide 3</vt:lpstr>
      <vt:lpstr>Slide 4</vt:lpstr>
      <vt:lpstr>Slide 5</vt:lpstr>
      <vt:lpstr>Congenital Coronary Anomalies</vt:lpstr>
      <vt:lpstr>Ischemia Occurring in congenital anomalies</vt:lpstr>
      <vt:lpstr>Origin of Left and Right coronaries from the same sinus of valsalva (ACAOS)</vt:lpstr>
      <vt:lpstr>Slide 9</vt:lpstr>
      <vt:lpstr>Slide 10</vt:lpstr>
      <vt:lpstr>Slide 11</vt:lpstr>
      <vt:lpstr>Slide 12</vt:lpstr>
      <vt:lpstr>Slide 13</vt:lpstr>
      <vt:lpstr>Treatment</vt:lpstr>
      <vt:lpstr>Single coronary artery</vt:lpstr>
      <vt:lpstr>Slide 16</vt:lpstr>
      <vt:lpstr>High take off coronary ostia</vt:lpstr>
      <vt:lpstr>Slide 18</vt:lpstr>
      <vt:lpstr>Ostial fibrous ridges</vt:lpstr>
      <vt:lpstr>Slide 20</vt:lpstr>
      <vt:lpstr>Rarer associations of congenital coronary stenosis</vt:lpstr>
      <vt:lpstr>Anomalous origin of coronary artery from Pulmonary Artery</vt:lpstr>
      <vt:lpstr>Slide 23</vt:lpstr>
      <vt:lpstr>Myocardial Bridges (“Tunneled” Epicardial Coronary Artery)</vt:lpstr>
      <vt:lpstr>Slide 25</vt:lpstr>
      <vt:lpstr>Factors determining risk of ischemia</vt:lpstr>
      <vt:lpstr>Slide 27</vt:lpstr>
      <vt:lpstr>Management</vt:lpstr>
      <vt:lpstr>Coronary Artery Fistula</vt:lpstr>
      <vt:lpstr>Slide 30</vt:lpstr>
      <vt:lpstr>Management</vt:lpstr>
      <vt:lpstr>Coronary Aneurysm</vt:lpstr>
      <vt:lpstr>Slide 33</vt:lpstr>
      <vt:lpstr>Coronary Artery Embolism</vt:lpstr>
      <vt:lpstr>Slide 35</vt:lpstr>
      <vt:lpstr>Slide 36</vt:lpstr>
      <vt:lpstr>CORONARY ARTERY DISSECTION</vt:lpstr>
      <vt:lpstr>Slide 38</vt:lpstr>
      <vt:lpstr>Slide 39</vt:lpstr>
      <vt:lpstr>Slide 40</vt:lpstr>
      <vt:lpstr>Coronary Artery Spasm</vt:lpstr>
      <vt:lpstr>Slide 42</vt:lpstr>
      <vt:lpstr>Slide 43</vt:lpstr>
      <vt:lpstr>Provocative tests</vt:lpstr>
      <vt:lpstr>Newly recognized causes/associations of coronary spasm</vt:lpstr>
      <vt:lpstr>Coronary artery trauma</vt:lpstr>
      <vt:lpstr>Vasculitis(Coronary arteritis)</vt:lpstr>
      <vt:lpstr>Signs of coronary arteritis</vt:lpstr>
      <vt:lpstr>Infectious angiitis</vt:lpstr>
      <vt:lpstr>Syphilis</vt:lpstr>
      <vt:lpstr>Tuberculosis</vt:lpstr>
      <vt:lpstr>Non-Infectious angiitis</vt:lpstr>
      <vt:lpstr>Arteritis of rheumatic diseases</vt:lpstr>
      <vt:lpstr>Polyarteritis nodosa</vt:lpstr>
      <vt:lpstr>Infantile PAN</vt:lpstr>
      <vt:lpstr>KAWASAKI DISEASE</vt:lpstr>
      <vt:lpstr>Slide 57</vt:lpstr>
      <vt:lpstr>MANAGEMENT</vt:lpstr>
      <vt:lpstr>Harada score</vt:lpstr>
      <vt:lpstr>Slide 60</vt:lpstr>
      <vt:lpstr>Metabolic disorders narrowing coronary arteries</vt:lpstr>
      <vt:lpstr>Intimal Proliferation</vt:lpstr>
      <vt:lpstr>External compression</vt:lpstr>
      <vt:lpstr>Radiation induced arteritis</vt:lpstr>
      <vt:lpstr>Coronary Artery Thrombosis without Underlying Atherosclerotic Plaque (Thrombosis In Situ)</vt:lpstr>
      <vt:lpstr>Substance Abuse (Cocaine)</vt:lpstr>
      <vt:lpstr>Slide 67</vt:lpstr>
      <vt:lpstr>Slide 68</vt:lpstr>
      <vt:lpstr>Myocardial Oxygen Demand Supply Disproportion</vt:lpstr>
      <vt:lpstr>Intramural Coronary Artery Disease (Small Vessel Disease)</vt:lpstr>
      <vt:lpstr>                         Thank You</vt:lpstr>
      <vt:lpstr>BOOK REFERENCES</vt:lpstr>
      <vt:lpstr>Questions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NON-ATHEROSCLEROTIC CAUSES OF CAD</dc:title>
  <dc:creator>Windows User</dc:creator>
  <cp:lastModifiedBy>Windows User</cp:lastModifiedBy>
  <cp:revision>25</cp:revision>
  <dcterms:created xsi:type="dcterms:W3CDTF">2016-11-22T17:41:26Z</dcterms:created>
  <dcterms:modified xsi:type="dcterms:W3CDTF">2016-12-06T15:11:14Z</dcterms:modified>
</cp:coreProperties>
</file>